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  <p:sldMasterId id="2147483661" r:id="rId5"/>
  </p:sldMasterIdLst>
  <p:notesMasterIdLst>
    <p:notesMasterId r:id="rId40"/>
  </p:notesMasterIdLst>
  <p:sldIdLst>
    <p:sldId id="325" r:id="rId6"/>
    <p:sldId id="321" r:id="rId7"/>
    <p:sldId id="311" r:id="rId8"/>
    <p:sldId id="259" r:id="rId9"/>
    <p:sldId id="332" r:id="rId10"/>
    <p:sldId id="319" r:id="rId11"/>
    <p:sldId id="289" r:id="rId12"/>
    <p:sldId id="336" r:id="rId13"/>
    <p:sldId id="312" r:id="rId14"/>
    <p:sldId id="284" r:id="rId15"/>
    <p:sldId id="288" r:id="rId16"/>
    <p:sldId id="264" r:id="rId17"/>
    <p:sldId id="322" r:id="rId18"/>
    <p:sldId id="261" r:id="rId19"/>
    <p:sldId id="329" r:id="rId20"/>
    <p:sldId id="294" r:id="rId21"/>
    <p:sldId id="262" r:id="rId22"/>
    <p:sldId id="333" r:id="rId23"/>
    <p:sldId id="328" r:id="rId24"/>
    <p:sldId id="331" r:id="rId25"/>
    <p:sldId id="334" r:id="rId26"/>
    <p:sldId id="324" r:id="rId27"/>
    <p:sldId id="266" r:id="rId28"/>
    <p:sldId id="298" r:id="rId29"/>
    <p:sldId id="297" r:id="rId30"/>
    <p:sldId id="327" r:id="rId31"/>
    <p:sldId id="335" r:id="rId32"/>
    <p:sldId id="269" r:id="rId33"/>
    <p:sldId id="270" r:id="rId34"/>
    <p:sldId id="271" r:id="rId35"/>
    <p:sldId id="274" r:id="rId36"/>
    <p:sldId id="275" r:id="rId37"/>
    <p:sldId id="273" r:id="rId38"/>
    <p:sldId id="283" r:id="rId39"/>
  </p:sldIdLst>
  <p:sldSz cx="9144000" cy="5143500" type="screen16x9"/>
  <p:notesSz cx="7315200" cy="9601200"/>
  <p:embeddedFontLst>
    <p:embeddedFont>
      <p:font typeface="Asap" panose="020B0604020202020204" charset="0"/>
      <p:regular r:id="rId41"/>
      <p:bold r:id="rId42"/>
      <p:italic r:id="rId43"/>
      <p:boldItalic r:id="rId44"/>
    </p:embeddedFont>
    <p:embeddedFont>
      <p:font typeface="Libre Franklin" pitchFamily="2" charset="0"/>
      <p:regular r:id="rId45"/>
      <p:bold r:id="rId46"/>
      <p:italic r:id="rId47"/>
      <p:boldItalic r:id="rId48"/>
    </p:embeddedFont>
    <p:embeddedFont>
      <p:font typeface="Libre Franklin Thin" pitchFamily="2" charset="0"/>
      <p:regular r:id="rId49"/>
      <p:bold r:id="rId50"/>
      <p:italic r:id="rId51"/>
      <p:boldItalic r:id="rId52"/>
    </p:embeddedFont>
    <p:embeddedFont>
      <p:font typeface="Montserrat" panose="00000500000000000000" pitchFamily="50" charset="0"/>
      <p:regular r:id="rId53"/>
      <p:bold r:id="rId54"/>
      <p:italic r:id="rId55"/>
      <p:boldItalic r:id="rId56"/>
    </p:embeddedFont>
    <p:embeddedFont>
      <p:font typeface="Montserrat Black" panose="00000A00000000000000" pitchFamily="2" charset="0"/>
      <p:bold r:id="rId57"/>
      <p:boldItalic r:id="rId58"/>
    </p:embeddedFont>
    <p:embeddedFont>
      <p:font typeface="Montserrat ExtraBold" panose="00000900000000000000" pitchFamily="2" charset="0"/>
      <p:bold r:id="rId59"/>
      <p:boldItalic r:id="rId60"/>
    </p:embeddedFont>
    <p:embeddedFont>
      <p:font typeface="Trebuchet MS" panose="020B0603020202020204" pitchFamily="34" charset="0"/>
      <p:regular r:id="rId61"/>
      <p:bold r:id="rId62"/>
      <p:italic r:id="rId63"/>
      <p:boldItalic r:id="rId6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958">
          <p15:clr>
            <a:srgbClr val="9AA0A6"/>
          </p15:clr>
        </p15:guide>
        <p15:guide id="4" orient="horz" pos="2160">
          <p15:clr>
            <a:srgbClr val="9AA0A6"/>
          </p15:clr>
        </p15:guide>
        <p15:guide id="5" orient="horz" pos="864">
          <p15:clr>
            <a:srgbClr val="9AA0A6"/>
          </p15:clr>
        </p15:guide>
      </p15:sldGuideLst>
    </p:ext>
    <p:ext uri="{2D200454-40CA-4A62-9FC3-DE9A4176ACB9}">
      <p15:notes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6" roundtripDataSignature="AMtx7mg5Nm+w3zdiIWxMk8Sm6JBffOnDJ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86"/>
    <a:srgbClr val="AFDDFF"/>
    <a:srgbClr val="6AA100"/>
    <a:srgbClr val="000000"/>
    <a:srgbClr val="4ACB35"/>
    <a:srgbClr val="00A7E2"/>
    <a:srgbClr val="85CBFF"/>
    <a:srgbClr val="71C2FF"/>
    <a:srgbClr val="009BD2"/>
    <a:srgbClr val="00AA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58D5F4-16CF-44BC-AF1E-B52FA98E9D3F}" v="101" dt="2026-07-09T16:24:09.3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15620"/>
    <p:restoredTop sz="95567" autoAdjust="0"/>
  </p:normalViewPr>
  <p:slideViewPr>
    <p:cSldViewPr snapToGrid="0">
      <p:cViewPr varScale="1">
        <p:scale>
          <a:sx n="110" d="100"/>
          <a:sy n="110" d="100"/>
        </p:scale>
        <p:origin x="2273" y="55"/>
      </p:cViewPr>
      <p:guideLst>
        <p:guide orient="horz" pos="1620"/>
        <p:guide pos="2880"/>
        <p:guide orient="horz" pos="958"/>
        <p:guide orient="horz" pos="2160"/>
        <p:guide orient="horz" pos="8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32"/>
    </p:cViewPr>
  </p:sorterViewPr>
  <p:notesViewPr>
    <p:cSldViewPr snapToGrid="0">
      <p:cViewPr varScale="1">
        <p:scale>
          <a:sx n="63" d="100"/>
          <a:sy n="63" d="100"/>
        </p:scale>
        <p:origin x="5026" y="4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63" Type="http://schemas.openxmlformats.org/officeDocument/2006/relationships/font" Target="fonts/font23.fntdata"/><Relationship Id="rId68" Type="http://schemas.openxmlformats.org/officeDocument/2006/relationships/viewProps" Target="viewProps.xml"/><Relationship Id="rId7" Type="http://schemas.openxmlformats.org/officeDocument/2006/relationships/slide" Target="slides/slide2.xml"/><Relationship Id="rId71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66" Type="http://customschemas.google.com/relationships/presentationmetadata" Target="metadata"/><Relationship Id="rId5" Type="http://schemas.openxmlformats.org/officeDocument/2006/relationships/slideMaster" Target="slideMasters/slideMaster2.xml"/><Relationship Id="rId61" Type="http://schemas.openxmlformats.org/officeDocument/2006/relationships/font" Target="fonts/font21.fntdata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64" Type="http://schemas.openxmlformats.org/officeDocument/2006/relationships/font" Target="fonts/font24.fntdata"/><Relationship Id="rId69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font" Target="fonts/font11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6.fntdata"/><Relationship Id="rId59" Type="http://schemas.openxmlformats.org/officeDocument/2006/relationships/font" Target="fonts/font19.fntdata"/><Relationship Id="rId67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font" Target="fonts/font22.fntdata"/><Relationship Id="rId7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font" Target="fonts/font20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font" Target="fonts/font10.fntdata"/><Relationship Id="rId55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atc.org/tourismzones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atc.org/tourismzones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atc.org/tourismzones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sitrichmondva.com/tid/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civitasadvisors.com/resources/research/tourism-improvement-district/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Relationship Id="rId4" Type="http://schemas.openxmlformats.org/officeDocument/2006/relationships/hyperlink" Target="mailto:tgallagher@civitasadvisors.com" TargetMode="Externa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2861e117a8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g12861e117a8_0_23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>
              <a:buSzPts val="1400"/>
              <a:buNone/>
            </a:pPr>
            <a:r>
              <a:rPr lang="en-US" b="1" dirty="0"/>
              <a:t>Business Development </a:t>
            </a:r>
            <a:r>
              <a:rPr lang="en-US" dirty="0"/>
              <a:t>falls under our </a:t>
            </a:r>
            <a:r>
              <a:rPr lang="en-US" b="1" dirty="0"/>
              <a:t>Partnership Marketing </a:t>
            </a:r>
            <a:r>
              <a:rPr lang="en-US" dirty="0"/>
              <a:t>division at VTC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281812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2861e117a8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7" name="Google Shape;157;g12861e117a8_0_100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 sz="1500"/>
              <a:pPr algn="r">
                <a:buSzPts val="1400"/>
              </a:pPr>
              <a:t>10</a:t>
            </a:fld>
            <a:endParaRPr sz="15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789961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fb0412a043_0_78:notes"/>
          <p:cNvSpPr txBox="1">
            <a:spLocks noGrp="1"/>
          </p:cNvSpPr>
          <p:nvPr>
            <p:ph type="body" idx="1"/>
          </p:nvPr>
        </p:nvSpPr>
        <p:spPr>
          <a:xfrm>
            <a:off x="731520" y="4620578"/>
            <a:ext cx="5852160" cy="3780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>
              <a:buSzPts val="1400"/>
              <a:buNone/>
            </a:pPr>
            <a:endParaRPr/>
          </a:p>
        </p:txBody>
      </p:sp>
      <p:sp>
        <p:nvSpPr>
          <p:cNvPr id="189" name="Google Shape;189;gfb0412a043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2861e117a8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g12861e117a8_0_23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07207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fb0412a043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gfb0412a043_0_45:notes"/>
          <p:cNvSpPr txBox="1">
            <a:spLocks noGrp="1"/>
          </p:cNvSpPr>
          <p:nvPr>
            <p:ph type="body" idx="1"/>
          </p:nvPr>
        </p:nvSpPr>
        <p:spPr>
          <a:xfrm>
            <a:off x="731520" y="4620578"/>
            <a:ext cx="5852160" cy="3780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181240" indent="-181240"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I’m going to change gears here for a minute and talk zoning</a:t>
            </a:r>
          </a:p>
          <a:p>
            <a:pPr marL="181240" indent="-181240">
              <a:buClr>
                <a:schemeClr val="dk1"/>
              </a:buClr>
              <a:buSzPts val="1200"/>
              <a:buFont typeface="Arial"/>
              <a:buChar char="•"/>
            </a:pPr>
            <a:endParaRPr lang="en-US" dirty="0"/>
          </a:p>
          <a:p>
            <a:pPr marL="181240" indent="-181240"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First, </a:t>
            </a:r>
            <a:r>
              <a:rPr lang="en-US" b="1" dirty="0"/>
              <a:t>Tourism Zones </a:t>
            </a:r>
            <a:r>
              <a:rPr lang="en-US" dirty="0"/>
              <a:t>which area great tool for furthering tourism development in your community</a:t>
            </a:r>
          </a:p>
          <a:p>
            <a:pPr marL="181240" indent="-181240">
              <a:buClr>
                <a:schemeClr val="dk1"/>
              </a:buClr>
              <a:buSzPts val="1200"/>
              <a:buFont typeface="Arial"/>
              <a:buChar char="•"/>
            </a:pPr>
            <a:endParaRPr lang="en-US" dirty="0"/>
          </a:p>
          <a:p>
            <a:pPr marL="181240" indent="-181240"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Separate from TDFP, these zones help incentivize existing tourism businesses in a community – e.g. lodging, dining, retail, attractions, outdoors, experiences</a:t>
            </a:r>
          </a:p>
          <a:p>
            <a:pPr marL="181240" indent="-181240">
              <a:buClr>
                <a:schemeClr val="dk1"/>
              </a:buClr>
              <a:buSzPts val="1200"/>
              <a:buFont typeface="Arial"/>
              <a:buChar char="•"/>
            </a:pPr>
            <a:endParaRPr lang="en-US" dirty="0"/>
          </a:p>
          <a:p>
            <a:pPr marL="181240" indent="-181240"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Without any State management, a Locality can create their own zone and subsequent incentives for businesses that meet locality-specified revenue, tax revenue and job thresholds</a:t>
            </a:r>
          </a:p>
          <a:p>
            <a:pPr marL="0" indent="0">
              <a:buClr>
                <a:schemeClr val="dk1"/>
              </a:buClr>
              <a:buSzPts val="1200"/>
              <a:buNone/>
            </a:pPr>
            <a:endParaRPr lang="en-US" dirty="0"/>
          </a:p>
          <a:p>
            <a:pPr marL="181240" indent="-181240"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These incentive can be changed to increase benefits to recruit new business</a:t>
            </a:r>
          </a:p>
          <a:p>
            <a:pPr marL="181240" indent="-181240">
              <a:buClr>
                <a:schemeClr val="dk1"/>
              </a:buClr>
              <a:buSzPts val="1200"/>
              <a:buFont typeface="Arial"/>
              <a:buChar char="•"/>
            </a:pPr>
            <a:endParaRPr dirty="0"/>
          </a:p>
          <a:p>
            <a:pPr marL="181240" indent="-100689">
              <a:buClr>
                <a:schemeClr val="dk1"/>
              </a:buClr>
              <a:buSzPts val="1200"/>
              <a:buNone/>
            </a:pPr>
            <a:endParaRPr dirty="0"/>
          </a:p>
          <a:p>
            <a:pPr marL="0" indent="0">
              <a:buSzPts val="1400"/>
              <a:buNone/>
            </a:pPr>
            <a:endParaRPr dirty="0"/>
          </a:p>
          <a:p>
            <a:pPr marL="0" indent="0">
              <a:buSzPts val="1400"/>
              <a:buNone/>
            </a:pPr>
            <a:endParaRPr dirty="0"/>
          </a:p>
        </p:txBody>
      </p:sp>
      <p:sp>
        <p:nvSpPr>
          <p:cNvPr id="170" name="Google Shape;170;gfb0412a043_0_45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 sz="1500"/>
              <a:pPr algn="r">
                <a:buSzPts val="1400"/>
              </a:pPr>
              <a:t>14</a:t>
            </a:fld>
            <a:endParaRPr sz="15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fb0412a043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gfb0412a043_0_45:notes"/>
          <p:cNvSpPr txBox="1">
            <a:spLocks noGrp="1"/>
          </p:cNvSpPr>
          <p:nvPr>
            <p:ph type="body" idx="1"/>
          </p:nvPr>
        </p:nvSpPr>
        <p:spPr>
          <a:xfrm>
            <a:off x="731520" y="4620578"/>
            <a:ext cx="5852160" cy="3780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181240" indent="-181240"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A locality can create several different Tourism Zones to accommodate different areas travelers visit and spend the most</a:t>
            </a:r>
          </a:p>
          <a:p>
            <a:pPr marL="181240" indent="-100689">
              <a:buClr>
                <a:schemeClr val="dk1"/>
              </a:buClr>
              <a:buSzPts val="1200"/>
              <a:buNone/>
            </a:pPr>
            <a:endParaRPr dirty="0"/>
          </a:p>
          <a:p>
            <a:pPr marL="0" indent="0">
              <a:buSzPts val="1400"/>
              <a:buNone/>
            </a:pPr>
            <a:endParaRPr dirty="0"/>
          </a:p>
          <a:p>
            <a:pPr marL="0" indent="0">
              <a:buSzPts val="1400"/>
              <a:buNone/>
            </a:pPr>
            <a:endParaRPr dirty="0"/>
          </a:p>
        </p:txBody>
      </p:sp>
      <p:sp>
        <p:nvSpPr>
          <p:cNvPr id="170" name="Google Shape;170;gfb0412a043_0_45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 sz="1500"/>
              <a:pPr algn="r">
                <a:buSzPts val="1400"/>
              </a:pPr>
              <a:t>15</a:t>
            </a:fld>
            <a:endParaRPr sz="1500"/>
          </a:p>
        </p:txBody>
      </p:sp>
    </p:spTree>
    <p:extLst>
      <p:ext uri="{BB962C8B-B14F-4D97-AF65-F5344CB8AC3E}">
        <p14:creationId xmlns:p14="http://schemas.microsoft.com/office/powerpoint/2010/main" val="42390425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fb0412a043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gfb0412a043_0_45:notes"/>
          <p:cNvSpPr txBox="1">
            <a:spLocks noGrp="1"/>
          </p:cNvSpPr>
          <p:nvPr>
            <p:ph type="body" idx="1"/>
          </p:nvPr>
        </p:nvSpPr>
        <p:spPr>
          <a:xfrm>
            <a:off x="731520" y="4620578"/>
            <a:ext cx="5852160" cy="3780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181240" indent="-181240"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Or create one zone for the entire area, which includes and incentivizes all tourism business in the area </a:t>
            </a:r>
          </a:p>
          <a:p>
            <a:pPr marL="181240" indent="-100689">
              <a:buClr>
                <a:schemeClr val="dk1"/>
              </a:buClr>
              <a:buSzPts val="1200"/>
              <a:buNone/>
            </a:pPr>
            <a:endParaRPr dirty="0"/>
          </a:p>
          <a:p>
            <a:pPr marL="0" indent="0">
              <a:buSzPts val="1400"/>
              <a:buNone/>
            </a:pPr>
            <a:endParaRPr dirty="0"/>
          </a:p>
          <a:p>
            <a:pPr marL="0" indent="0">
              <a:buSzPts val="1400"/>
              <a:buNone/>
            </a:pPr>
            <a:endParaRPr dirty="0"/>
          </a:p>
        </p:txBody>
      </p:sp>
      <p:sp>
        <p:nvSpPr>
          <p:cNvPr id="170" name="Google Shape;170;gfb0412a043_0_45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 sz="1500"/>
              <a:pPr algn="r">
                <a:buSzPts val="1400"/>
              </a:pPr>
              <a:t>16</a:t>
            </a:fld>
            <a:endParaRPr sz="1500"/>
          </a:p>
        </p:txBody>
      </p:sp>
    </p:spTree>
    <p:extLst>
      <p:ext uri="{BB962C8B-B14F-4D97-AF65-F5344CB8AC3E}">
        <p14:creationId xmlns:p14="http://schemas.microsoft.com/office/powerpoint/2010/main" val="7849125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fb0412a043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7" name="Google Shape;177;gfb0412a043_0_52:notes"/>
          <p:cNvSpPr txBox="1">
            <a:spLocks noGrp="1"/>
          </p:cNvSpPr>
          <p:nvPr>
            <p:ph type="body" idx="1"/>
          </p:nvPr>
        </p:nvSpPr>
        <p:spPr>
          <a:xfrm>
            <a:off x="731520" y="4620578"/>
            <a:ext cx="5852160" cy="3780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181240" indent="-181240"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Fredericksburg is a great example of a community who has fully taken advantage of tourism zones</a:t>
            </a:r>
          </a:p>
          <a:p>
            <a:pPr marL="0" indent="0">
              <a:buClr>
                <a:schemeClr val="dk1"/>
              </a:buClr>
              <a:buSzPts val="1200"/>
              <a:buNone/>
            </a:pPr>
            <a:endParaRPr dirty="0"/>
          </a:p>
          <a:p>
            <a:pPr marL="181240" indent="-181240"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They have 3 zones, all targeting different types of development</a:t>
            </a:r>
            <a:endParaRPr dirty="0"/>
          </a:p>
          <a:p>
            <a:pPr marL="181240" indent="-100689">
              <a:buClr>
                <a:schemeClr val="dk1"/>
              </a:buClr>
              <a:buSzPts val="1200"/>
              <a:buNone/>
            </a:pPr>
            <a:endParaRPr dirty="0"/>
          </a:p>
        </p:txBody>
      </p:sp>
      <p:sp>
        <p:nvSpPr>
          <p:cNvPr id="178" name="Google Shape;178;gfb0412a043_0_52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 sz="1500"/>
              <a:pPr algn="r">
                <a:buSzPts val="1400"/>
              </a:pPr>
              <a:t>17</a:t>
            </a:fld>
            <a:endParaRPr sz="15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E8AABA04-5E80-AE5E-DEF3-C5AF98BFD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fb0412a043_0_52:notes">
            <a:extLst>
              <a:ext uri="{FF2B5EF4-FFF2-40B4-BE49-F238E27FC236}">
                <a16:creationId xmlns:a16="http://schemas.microsoft.com/office/drawing/2014/main" id="{1BE80887-412E-5DBB-F5E2-0FE7430516D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7" name="Google Shape;177;gfb0412a043_0_52:notes">
            <a:extLst>
              <a:ext uri="{FF2B5EF4-FFF2-40B4-BE49-F238E27FC236}">
                <a16:creationId xmlns:a16="http://schemas.microsoft.com/office/drawing/2014/main" id="{D6E59558-25C6-C062-8C78-06F59215455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1520" y="4620578"/>
            <a:ext cx="5852160" cy="3780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181240" indent="-181240"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Visit </a:t>
            </a:r>
            <a:r>
              <a:rPr lang="en-US" dirty="0">
                <a:solidFill>
                  <a:srgbClr val="C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www.VATC.org/tourismzones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find and click to expand on the map of Tourism Zones in Virginia</a:t>
            </a:r>
          </a:p>
          <a:p>
            <a:pPr marL="181240" indent="-100689">
              <a:buClr>
                <a:schemeClr val="dk1"/>
              </a:buClr>
              <a:buSzPts val="1200"/>
              <a:buNone/>
            </a:pPr>
            <a:endParaRPr dirty="0"/>
          </a:p>
        </p:txBody>
      </p:sp>
      <p:sp>
        <p:nvSpPr>
          <p:cNvPr id="178" name="Google Shape;178;gfb0412a043_0_52:notes">
            <a:extLst>
              <a:ext uri="{FF2B5EF4-FFF2-40B4-BE49-F238E27FC236}">
                <a16:creationId xmlns:a16="http://schemas.microsoft.com/office/drawing/2014/main" id="{AF3237F8-BE74-FE96-9491-DA38DF1CDFD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 sz="1500"/>
              <a:pPr algn="r">
                <a:buSzPts val="1400"/>
              </a:pPr>
              <a:t>18</a:t>
            </a:fld>
            <a:endParaRPr sz="1500"/>
          </a:p>
        </p:txBody>
      </p:sp>
    </p:spTree>
    <p:extLst>
      <p:ext uri="{BB962C8B-B14F-4D97-AF65-F5344CB8AC3E}">
        <p14:creationId xmlns:p14="http://schemas.microsoft.com/office/powerpoint/2010/main" val="40142975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fb0412a043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8" name="Google Shape;178;gfb0412a043_0_52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 sz="1500"/>
              <a:pPr algn="r">
                <a:buSzPts val="1400"/>
              </a:pPr>
              <a:t>19</a:t>
            </a:fld>
            <a:endParaRPr sz="1500"/>
          </a:p>
        </p:txBody>
      </p:sp>
    </p:spTree>
    <p:extLst>
      <p:ext uri="{BB962C8B-B14F-4D97-AF65-F5344CB8AC3E}">
        <p14:creationId xmlns:p14="http://schemas.microsoft.com/office/powerpoint/2010/main" val="321602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2861e117a8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g12861e117a8_0_23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>
              <a:buSzPts val="1400"/>
              <a:buNone/>
            </a:pPr>
            <a:r>
              <a:rPr lang="en-US" dirty="0"/>
              <a:t>Today, I’ll be speaking on (3) key areas: </a:t>
            </a:r>
          </a:p>
          <a:p>
            <a:pPr marL="0" indent="0">
              <a:buSzPts val="1400"/>
              <a:buNone/>
            </a:pPr>
            <a:endParaRPr lang="en-US" dirty="0"/>
          </a:p>
          <a:p>
            <a:pPr marL="0" indent="0">
              <a:lnSpc>
                <a:spcPct val="200000"/>
              </a:lnSpc>
              <a:buSzPts val="1400"/>
              <a:buNone/>
            </a:pPr>
            <a:r>
              <a:rPr lang="en-US" b="1" dirty="0"/>
              <a:t>TDFP</a:t>
            </a:r>
            <a:r>
              <a:rPr lang="en-US" dirty="0"/>
              <a:t>	Tourism Development Financing Program</a:t>
            </a:r>
          </a:p>
          <a:p>
            <a:pPr marL="0" indent="0">
              <a:lnSpc>
                <a:spcPct val="200000"/>
              </a:lnSpc>
              <a:buSzPts val="1400"/>
              <a:buNone/>
            </a:pPr>
            <a:r>
              <a:rPr lang="en-US" b="1" dirty="0"/>
              <a:t>TZone</a:t>
            </a:r>
            <a:r>
              <a:rPr lang="en-US" dirty="0"/>
              <a:t>	Tourism Zones</a:t>
            </a:r>
          </a:p>
          <a:p>
            <a:pPr marL="0" indent="0">
              <a:lnSpc>
                <a:spcPct val="200000"/>
              </a:lnSpc>
              <a:buSzPts val="1400"/>
              <a:buNone/>
            </a:pPr>
            <a:r>
              <a:rPr lang="en-US" b="1" dirty="0"/>
              <a:t>TID</a:t>
            </a:r>
            <a:r>
              <a:rPr lang="en-US" dirty="0"/>
              <a:t>	Tourism Improvement Districts</a:t>
            </a:r>
          </a:p>
        </p:txBody>
      </p:sp>
    </p:spTree>
    <p:extLst>
      <p:ext uri="{BB962C8B-B14F-4D97-AF65-F5344CB8AC3E}">
        <p14:creationId xmlns:p14="http://schemas.microsoft.com/office/powerpoint/2010/main" val="40062140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fb0412a043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7" name="Google Shape;177;gfb0412a043_0_52:notes"/>
          <p:cNvSpPr txBox="1">
            <a:spLocks noGrp="1"/>
          </p:cNvSpPr>
          <p:nvPr>
            <p:ph type="body" idx="1"/>
          </p:nvPr>
        </p:nvSpPr>
        <p:spPr>
          <a:xfrm>
            <a:off x="731520" y="4620578"/>
            <a:ext cx="5852160" cy="3780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181240" indent="-181240"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Visit </a:t>
            </a:r>
            <a:r>
              <a:rPr lang="en-US" dirty="0">
                <a:solidFill>
                  <a:srgbClr val="C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www.VATC.org/tourismzones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also find, click and expand a ‘Matrix’ spreadsheet which lists:</a:t>
            </a:r>
          </a:p>
          <a:p>
            <a:pPr marL="181240" indent="-181240"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1. The name of each zone </a:t>
            </a:r>
            <a:r>
              <a:rPr lang="en-US" dirty="0">
                <a:solidFill>
                  <a:srgbClr val="C00000"/>
                </a:solidFill>
              </a:rPr>
              <a:t>* click to see local Ordinance the Tourism Zone</a:t>
            </a:r>
          </a:p>
          <a:p>
            <a:pPr marL="181240" indent="-181240"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</a:rPr>
              <a:t>2 The name of each zone</a:t>
            </a:r>
          </a:p>
          <a:p>
            <a:pPr marL="181240" indent="-181240"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</a:rPr>
              <a:t>The Date Established</a:t>
            </a:r>
          </a:p>
          <a:p>
            <a:pPr marL="181240" indent="-181240"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</a:rPr>
              <a:t>The Eligibility Requirements of local tourism businesses to receive zone incentives</a:t>
            </a:r>
          </a:p>
          <a:p>
            <a:pPr marL="181240" indent="-181240"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</a:rPr>
              <a:t>The following columns the local incentives the zone may award</a:t>
            </a:r>
          </a:p>
          <a:p>
            <a:pPr marL="181240" indent="-100689">
              <a:buClr>
                <a:schemeClr val="dk1"/>
              </a:buClr>
              <a:buSzPts val="1200"/>
              <a:buNone/>
            </a:pPr>
            <a:endParaRPr dirty="0"/>
          </a:p>
        </p:txBody>
      </p:sp>
      <p:sp>
        <p:nvSpPr>
          <p:cNvPr id="178" name="Google Shape;178;gfb0412a043_0_52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 sz="1500"/>
              <a:pPr algn="r">
                <a:buSzPts val="1400"/>
              </a:pPr>
              <a:t>20</a:t>
            </a:fld>
            <a:endParaRPr sz="1500"/>
          </a:p>
        </p:txBody>
      </p:sp>
    </p:spTree>
    <p:extLst>
      <p:ext uri="{BB962C8B-B14F-4D97-AF65-F5344CB8AC3E}">
        <p14:creationId xmlns:p14="http://schemas.microsoft.com/office/powerpoint/2010/main" val="1435302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048220B6-3843-D536-FFE2-590AD97CA9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fb0412a043_0_52:notes">
            <a:extLst>
              <a:ext uri="{FF2B5EF4-FFF2-40B4-BE49-F238E27FC236}">
                <a16:creationId xmlns:a16="http://schemas.microsoft.com/office/drawing/2014/main" id="{15A898D3-8624-3460-842C-7BF3AB1D223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7" name="Google Shape;177;gfb0412a043_0_52:notes">
            <a:extLst>
              <a:ext uri="{FF2B5EF4-FFF2-40B4-BE49-F238E27FC236}">
                <a16:creationId xmlns:a16="http://schemas.microsoft.com/office/drawing/2014/main" id="{482D866A-C9B3-93ED-0B85-FB2A56E0DEA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1520" y="4620578"/>
            <a:ext cx="5852160" cy="3780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181240" indent="-181240"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Visit </a:t>
            </a:r>
            <a:r>
              <a:rPr lang="en-US" dirty="0">
                <a:solidFill>
                  <a:srgbClr val="C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www.VATC.org/tourismzones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also find, click and expand a ‘Matrix’ spreadsheet which lists:</a:t>
            </a:r>
          </a:p>
          <a:p>
            <a:pPr marL="181240" indent="-181240"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1. The name of each zone </a:t>
            </a:r>
            <a:r>
              <a:rPr lang="en-US" dirty="0">
                <a:solidFill>
                  <a:srgbClr val="C00000"/>
                </a:solidFill>
              </a:rPr>
              <a:t>* click to see local Ordinance the Tourism Zone</a:t>
            </a:r>
          </a:p>
          <a:p>
            <a:pPr marL="181240" indent="-181240"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</a:rPr>
              <a:t>2 The name of each zone</a:t>
            </a:r>
          </a:p>
          <a:p>
            <a:pPr marL="181240" indent="-181240"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</a:rPr>
              <a:t>The Date Established</a:t>
            </a:r>
          </a:p>
          <a:p>
            <a:pPr marL="181240" indent="-181240"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</a:rPr>
              <a:t>The Eligibility Requirements of local tourism businesses to receive zone incentives</a:t>
            </a:r>
          </a:p>
          <a:p>
            <a:pPr marL="181240" indent="-181240"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</a:rPr>
              <a:t>The following columns the local incentives the zone may award</a:t>
            </a:r>
          </a:p>
          <a:p>
            <a:pPr marL="181240" indent="-100689">
              <a:buClr>
                <a:schemeClr val="dk1"/>
              </a:buClr>
              <a:buSzPts val="1200"/>
              <a:buNone/>
            </a:pPr>
            <a:endParaRPr dirty="0"/>
          </a:p>
        </p:txBody>
      </p:sp>
      <p:sp>
        <p:nvSpPr>
          <p:cNvPr id="178" name="Google Shape;178;gfb0412a043_0_52:notes">
            <a:extLst>
              <a:ext uri="{FF2B5EF4-FFF2-40B4-BE49-F238E27FC236}">
                <a16:creationId xmlns:a16="http://schemas.microsoft.com/office/drawing/2014/main" id="{F687541D-F13B-ECE4-26C8-2F3338072EF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 sz="1500"/>
              <a:pPr algn="r">
                <a:buSzPts val="1400"/>
              </a:pPr>
              <a:t>21</a:t>
            </a:fld>
            <a:endParaRPr sz="1500"/>
          </a:p>
        </p:txBody>
      </p:sp>
    </p:spTree>
    <p:extLst>
      <p:ext uri="{BB962C8B-B14F-4D97-AF65-F5344CB8AC3E}">
        <p14:creationId xmlns:p14="http://schemas.microsoft.com/office/powerpoint/2010/main" val="742608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2861e117a8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g12861e117a8_0_23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>
              <a:buSzPts val="1400"/>
              <a:buNone/>
            </a:pPr>
            <a:r>
              <a:rPr lang="en-US" dirty="0"/>
              <a:t>I’m now going to speak about </a:t>
            </a:r>
            <a:r>
              <a:rPr lang="en-US" b="1" dirty="0"/>
              <a:t>Tourism Improvement Districts</a:t>
            </a:r>
            <a:endParaRPr lang="en-US" dirty="0"/>
          </a:p>
          <a:p>
            <a:pPr marL="0" indent="0"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369389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4aba728110_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g14aba728110_3_1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181240" indent="-181240"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These are new to Virginia as of 2022</a:t>
            </a:r>
          </a:p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fb0412a043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gfb0412a043_0_45:notes"/>
          <p:cNvSpPr txBox="1">
            <a:spLocks noGrp="1"/>
          </p:cNvSpPr>
          <p:nvPr>
            <p:ph type="body" idx="1"/>
          </p:nvPr>
        </p:nvSpPr>
        <p:spPr>
          <a:xfrm>
            <a:off x="731520" y="4620578"/>
            <a:ext cx="5852160" cy="3780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181240" indent="-181240"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While the founding partners / participants are usually hotels, local dining, retail and attractions can collect the visitor fee right for the scale of their business, and contribute</a:t>
            </a:r>
          </a:p>
          <a:p>
            <a:pPr marL="181240" indent="-100689">
              <a:buClr>
                <a:schemeClr val="dk1"/>
              </a:buClr>
              <a:buSzPts val="1200"/>
              <a:buNone/>
            </a:pPr>
            <a:endParaRPr dirty="0"/>
          </a:p>
          <a:p>
            <a:pPr marL="0" indent="0">
              <a:buSzPts val="1400"/>
              <a:buNone/>
            </a:pPr>
            <a:endParaRPr dirty="0"/>
          </a:p>
          <a:p>
            <a:pPr marL="0" indent="0">
              <a:buSzPts val="1400"/>
              <a:buNone/>
            </a:pPr>
            <a:endParaRPr dirty="0"/>
          </a:p>
        </p:txBody>
      </p:sp>
      <p:sp>
        <p:nvSpPr>
          <p:cNvPr id="170" name="Google Shape;170;gfb0412a043_0_45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 sz="1500"/>
              <a:pPr algn="r">
                <a:buSzPts val="1400"/>
              </a:pPr>
              <a:t>24</a:t>
            </a:fld>
            <a:endParaRPr sz="1500"/>
          </a:p>
        </p:txBody>
      </p:sp>
    </p:spTree>
    <p:extLst>
      <p:ext uri="{BB962C8B-B14F-4D97-AF65-F5344CB8AC3E}">
        <p14:creationId xmlns:p14="http://schemas.microsoft.com/office/powerpoint/2010/main" val="34726405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fb0412a043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gfb0412a043_0_45:notes"/>
          <p:cNvSpPr txBox="1">
            <a:spLocks noGrp="1"/>
          </p:cNvSpPr>
          <p:nvPr>
            <p:ph type="body" idx="1"/>
          </p:nvPr>
        </p:nvSpPr>
        <p:spPr>
          <a:xfrm>
            <a:off x="731520" y="4620578"/>
            <a:ext cx="5852160" cy="3780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181240" indent="-181240"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Usually created by lodging partners with steady, year-long overnight spending, a Zone is created when lodging partners petition to collect a new ‘Visitor Fee’ (different than a tax)</a:t>
            </a:r>
          </a:p>
          <a:p>
            <a:pPr marL="181240" indent="-181240">
              <a:buClr>
                <a:schemeClr val="dk1"/>
              </a:buClr>
              <a:buSzPts val="1200"/>
              <a:buFont typeface="Arial"/>
              <a:buChar char="•"/>
            </a:pPr>
            <a:endParaRPr lang="en-US" dirty="0"/>
          </a:p>
          <a:p>
            <a:pPr marL="181240" indent="-181240"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This fee is collected and combined to fund new marketing, capital improvements and more for the areas the lodging partners are located</a:t>
            </a:r>
          </a:p>
          <a:p>
            <a:pPr marL="181240" indent="-181240">
              <a:buClr>
                <a:schemeClr val="dk1"/>
              </a:buClr>
              <a:buSzPts val="1200"/>
              <a:buFont typeface="Arial"/>
              <a:buChar char="•"/>
            </a:pPr>
            <a:endParaRPr lang="en-US" dirty="0"/>
          </a:p>
          <a:p>
            <a:pPr marL="181240" indent="-181240"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And, usually, community lodging partners identify those hotels with 70+ rooms to participate (green circles) and smaller lodging partners decline to participate (dark circles)</a:t>
            </a:r>
          </a:p>
          <a:p>
            <a:pPr marL="181240" indent="-100689">
              <a:buClr>
                <a:schemeClr val="dk1"/>
              </a:buClr>
              <a:buSzPts val="1200"/>
              <a:buNone/>
            </a:pPr>
            <a:endParaRPr dirty="0"/>
          </a:p>
          <a:p>
            <a:pPr marL="0" indent="0">
              <a:buSzPts val="1400"/>
              <a:buNone/>
            </a:pPr>
            <a:endParaRPr dirty="0"/>
          </a:p>
          <a:p>
            <a:pPr marL="0" indent="0">
              <a:buSzPts val="1400"/>
              <a:buNone/>
            </a:pPr>
            <a:endParaRPr dirty="0"/>
          </a:p>
        </p:txBody>
      </p:sp>
      <p:sp>
        <p:nvSpPr>
          <p:cNvPr id="170" name="Google Shape;170;gfb0412a043_0_45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 sz="1500"/>
              <a:pPr algn="r">
                <a:buSzPts val="1400"/>
              </a:pPr>
              <a:t>25</a:t>
            </a:fld>
            <a:endParaRPr sz="1500"/>
          </a:p>
        </p:txBody>
      </p:sp>
    </p:spTree>
    <p:extLst>
      <p:ext uri="{BB962C8B-B14F-4D97-AF65-F5344CB8AC3E}">
        <p14:creationId xmlns:p14="http://schemas.microsoft.com/office/powerpoint/2010/main" val="15673265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fb0412a043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gfb0412a043_0_45:notes"/>
          <p:cNvSpPr txBox="1">
            <a:spLocks noGrp="1"/>
          </p:cNvSpPr>
          <p:nvPr>
            <p:ph type="body" idx="1"/>
          </p:nvPr>
        </p:nvSpPr>
        <p:spPr>
          <a:xfrm>
            <a:off x="731520" y="4620578"/>
            <a:ext cx="5852160" cy="3780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>
              <a:buClr>
                <a:schemeClr val="dk1"/>
              </a:buClr>
              <a:buSzPts val="1200"/>
              <a:buNone/>
            </a:pPr>
            <a:r>
              <a:rPr lang="en-US" dirty="0"/>
              <a:t>A TID can be one, large are comprised of all those type of businesses aforementioned</a:t>
            </a:r>
          </a:p>
          <a:p>
            <a:pPr marL="181240" indent="-100689">
              <a:buClr>
                <a:schemeClr val="dk1"/>
              </a:buClr>
              <a:buSzPts val="1200"/>
              <a:buNone/>
            </a:pPr>
            <a:endParaRPr dirty="0"/>
          </a:p>
          <a:p>
            <a:pPr marL="0" indent="0">
              <a:buSzPts val="1400"/>
              <a:buNone/>
            </a:pPr>
            <a:endParaRPr dirty="0"/>
          </a:p>
          <a:p>
            <a:pPr marL="0" indent="0">
              <a:buSzPts val="1400"/>
              <a:buNone/>
            </a:pPr>
            <a:endParaRPr dirty="0"/>
          </a:p>
        </p:txBody>
      </p:sp>
      <p:sp>
        <p:nvSpPr>
          <p:cNvPr id="170" name="Google Shape;170;gfb0412a043_0_45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 sz="1500"/>
              <a:pPr algn="r">
                <a:buSzPts val="1400"/>
              </a:pPr>
              <a:t>26</a:t>
            </a:fld>
            <a:endParaRPr sz="1500"/>
          </a:p>
        </p:txBody>
      </p:sp>
    </p:spTree>
    <p:extLst>
      <p:ext uri="{BB962C8B-B14F-4D97-AF65-F5344CB8AC3E}">
        <p14:creationId xmlns:p14="http://schemas.microsoft.com/office/powerpoint/2010/main" val="20414942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>
          <a:extLst>
            <a:ext uri="{FF2B5EF4-FFF2-40B4-BE49-F238E27FC236}">
              <a16:creationId xmlns:a16="http://schemas.microsoft.com/office/drawing/2014/main" id="{36429DBB-7023-68CB-90A1-D968EAD4C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4aba728110_3_38:notes">
            <a:extLst>
              <a:ext uri="{FF2B5EF4-FFF2-40B4-BE49-F238E27FC236}">
                <a16:creationId xmlns:a16="http://schemas.microsoft.com/office/drawing/2014/main" id="{65A5BC13-D336-AC62-9A1D-7B4521FC776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" name="Google Shape;226;g14aba728110_3_38:notes">
            <a:extLst>
              <a:ext uri="{FF2B5EF4-FFF2-40B4-BE49-F238E27FC236}">
                <a16:creationId xmlns:a16="http://schemas.microsoft.com/office/drawing/2014/main" id="{D51FC4CB-7709-33DF-7EAF-3C80B8B7159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566096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4aba728110_3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" name="Google Shape;242;g14aba728110_3_21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4aba728110_3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0" name="Google Shape;250;g14aba728110_3_62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7815" indent="0">
              <a:buNone/>
            </a:pPr>
            <a:r>
              <a:rPr lang="en-US" dirty="0"/>
              <a:t>The </a:t>
            </a:r>
            <a:r>
              <a:rPr lang="en-US" b="1"/>
              <a:t>TDFP </a:t>
            </a:r>
            <a:r>
              <a:rPr lang="en-US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│</a:t>
            </a:r>
            <a:r>
              <a:rPr lang="en-US" b="1"/>
              <a:t> </a:t>
            </a:r>
            <a:r>
              <a:rPr lang="en-US" b="1" dirty="0"/>
              <a:t>Tourism Development Financing Program </a:t>
            </a:r>
            <a:r>
              <a:rPr lang="en-US" dirty="0"/>
              <a:t>was created and written into VA Code in 2011 by the General Assembly</a:t>
            </a:r>
          </a:p>
          <a:p>
            <a:pPr marL="167815" indent="0">
              <a:buNone/>
            </a:pPr>
            <a:endParaRPr lang="en-US" dirty="0"/>
          </a:p>
          <a:p>
            <a:pPr marL="167815" indent="0">
              <a:buNone/>
            </a:pPr>
            <a:r>
              <a:rPr lang="en-US" dirty="0"/>
              <a:t>It’s main purpose to support filling deficiencies in tourism product (mainly lodging) where visitor demand is high</a:t>
            </a:r>
          </a:p>
          <a:p>
            <a:pPr marL="167815" indent="0">
              <a:buNone/>
            </a:pPr>
            <a:endParaRPr lang="en-US" dirty="0"/>
          </a:p>
          <a:p>
            <a:pPr marL="167815" indent="0">
              <a:buNone/>
            </a:pPr>
            <a:r>
              <a:rPr lang="en-US" dirty="0"/>
              <a:t>To identify where product development is needed and to support the funding for these key, larger-scale projects</a:t>
            </a:r>
          </a:p>
          <a:p>
            <a:pPr marL="167815" indent="0">
              <a:buNone/>
            </a:pPr>
            <a:endParaRPr lang="en-US" dirty="0"/>
          </a:p>
          <a:p>
            <a:pPr marL="167815" indent="0">
              <a:buNone/>
            </a:pPr>
            <a:r>
              <a:rPr lang="en-US" dirty="0">
                <a:solidFill>
                  <a:srgbClr val="C00000"/>
                </a:solidFill>
              </a:rPr>
              <a:t>&gt; click to fade-in next image on this slide</a:t>
            </a:r>
            <a:r>
              <a:rPr lang="en-US" dirty="0"/>
              <a:t> &gt; “Tourism Development in ACTION”</a:t>
            </a:r>
          </a:p>
          <a:p>
            <a:pPr marL="167815" indent="0">
              <a:buNone/>
            </a:pPr>
            <a:endParaRPr lang="en-US" dirty="0"/>
          </a:p>
          <a:p>
            <a:pPr marL="167815" indent="0">
              <a:buNone/>
            </a:pPr>
            <a:r>
              <a:rPr lang="en-US" dirty="0"/>
              <a:t>Rather than read the code together (quite daunting </a:t>
            </a:r>
            <a:r>
              <a:rPr lang="en-US" dirty="0">
                <a:sym typeface="Wingdings" panose="05000000000000000000" pitchFamily="2" charset="2"/>
              </a:rPr>
              <a:t> ) let’s look at the exciting results that TDFP has brought to VA</a:t>
            </a:r>
          </a:p>
          <a:p>
            <a:pPr marL="167815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167815" indent="0">
              <a:buNone/>
            </a:pPr>
            <a:r>
              <a:rPr lang="en-US" dirty="0">
                <a:sym typeface="Wingdings" panose="05000000000000000000" pitchFamily="2" charset="2"/>
              </a:rPr>
              <a:t>From 2011 to 2024 …</a:t>
            </a:r>
          </a:p>
          <a:p>
            <a:pPr marL="167815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167815" indent="0">
              <a:buNone/>
            </a:pPr>
            <a:r>
              <a:rPr lang="en-US" dirty="0">
                <a:solidFill>
                  <a:srgbClr val="C00000"/>
                </a:solidFill>
                <a:sym typeface="Wingdings" panose="05000000000000000000" pitchFamily="2" charset="2"/>
              </a:rPr>
              <a:t>* Read projects and results on the graphic</a:t>
            </a:r>
            <a:endParaRPr lang="en-US" dirty="0">
              <a:solidFill>
                <a:srgbClr val="C00000"/>
              </a:solidFill>
            </a:endParaRPr>
          </a:p>
          <a:p>
            <a:pPr marL="167815" indent="0">
              <a:buNone/>
            </a:pPr>
            <a:endParaRPr lang="en-US" dirty="0"/>
          </a:p>
          <a:p>
            <a:pPr marL="167815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1485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4aba728110_3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g14aba728110_3_78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5fd520c000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7" name="Google Shape;317;g25fd520c000_0_52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72" tIns="96672" rIns="96672" bIns="96672" anchor="t" anchorCtr="0">
            <a:noAutofit/>
          </a:bodyPr>
          <a:lstStyle/>
          <a:p>
            <a:pPr marL="0" indent="0">
              <a:buClr>
                <a:schemeClr val="dk1"/>
              </a:buClr>
              <a:buSzPts val="1600"/>
              <a:buNone/>
            </a:pPr>
            <a:r>
              <a:rPr lang="en-US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To recap …</a:t>
            </a:r>
            <a:endParaRPr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indent="0">
              <a:buClr>
                <a:schemeClr val="dk1"/>
              </a:buClr>
              <a:buSzPts val="1600"/>
              <a:buNone/>
            </a:pPr>
            <a:endParaRPr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indent="0">
              <a:buClr>
                <a:schemeClr val="dk1"/>
              </a:buClr>
              <a:buSzPts val="1600"/>
              <a:buNone/>
            </a:pPr>
            <a:r>
              <a:rPr lang="en-US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 locality can have </a:t>
            </a:r>
            <a:r>
              <a:rPr lang="en-US" b="1">
                <a:solidFill>
                  <a:srgbClr val="C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1 Zone</a:t>
            </a:r>
            <a:r>
              <a:rPr lang="en-US" b="1">
                <a:solidFill>
                  <a:srgbClr val="999999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⏐ </a:t>
            </a:r>
            <a:r>
              <a:rPr lang="en-US" b="1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Different Businesses Contribute</a:t>
            </a:r>
            <a:endParaRPr b="1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483306" indent="-315491">
              <a:buClr>
                <a:schemeClr val="dk1"/>
              </a:buClr>
              <a:buFont typeface="Libre Franklin"/>
              <a:buChar char="●"/>
            </a:pPr>
            <a:r>
              <a:rPr lang="en-US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TIDs are primarily created with lodging/hotels as the lead partners</a:t>
            </a:r>
            <a:endParaRPr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483306" indent="-315491">
              <a:buClr>
                <a:schemeClr val="dk1"/>
              </a:buClr>
              <a:buFont typeface="Libre Franklin"/>
              <a:buChar char="●"/>
            </a:pPr>
            <a:r>
              <a:rPr lang="en-US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They have the visitor spending levels and frequency to establish and collect new visitor fees</a:t>
            </a:r>
            <a:endParaRPr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483306" indent="-315491">
              <a:buClr>
                <a:schemeClr val="dk1"/>
              </a:buClr>
              <a:buFont typeface="Libre Franklin"/>
              <a:buChar char="●"/>
            </a:pPr>
            <a:r>
              <a:rPr lang="en-US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Other tourism business sectors such as dining, retail and attractions can contribute if the local business community is unified </a:t>
            </a:r>
            <a:r>
              <a:rPr lang="en-US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, but this is rare</a:t>
            </a:r>
          </a:p>
          <a:p>
            <a:pPr marL="0" indent="0">
              <a:buClr>
                <a:schemeClr val="dk1"/>
              </a:buClr>
              <a:buNone/>
            </a:pPr>
            <a:endParaRPr lang="en-US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indent="0">
              <a:buClr>
                <a:schemeClr val="dk1"/>
              </a:buClr>
              <a:buSzPts val="1600"/>
              <a:buNone/>
            </a:pPr>
            <a:r>
              <a:rPr lang="en-US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 locality can have </a:t>
            </a:r>
            <a:r>
              <a:rPr lang="en-US" b="1">
                <a:solidFill>
                  <a:srgbClr val="C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1 Zone</a:t>
            </a:r>
            <a:r>
              <a:rPr lang="en-US" b="1">
                <a:solidFill>
                  <a:srgbClr val="999999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⏐ </a:t>
            </a:r>
            <a:r>
              <a:rPr lang="en-US" b="1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Specific Businesses Contribute</a:t>
            </a:r>
            <a:r>
              <a:rPr lang="en-US" b="1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Across </a:t>
            </a:r>
            <a:r>
              <a:rPr lang="en-US" b="1" dirty="0" err="1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Jurisdicitons</a:t>
            </a:r>
            <a:endParaRPr b="1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483306" indent="-315491">
              <a:buClr>
                <a:schemeClr val="dk1"/>
              </a:buClr>
              <a:buFont typeface="Libre Franklin"/>
              <a:buChar char="●"/>
            </a:pPr>
            <a:r>
              <a:rPr lang="en-US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Businesses representing specific business sectors can collaborate and petition for a TID </a:t>
            </a:r>
            <a:endParaRPr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483306" indent="-315491">
              <a:buClr>
                <a:schemeClr val="dk1"/>
              </a:buClr>
              <a:buFont typeface="Libre Franklin"/>
              <a:buChar char="●"/>
            </a:pPr>
            <a:r>
              <a:rPr lang="en-US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 TID plan with only lodging, wineries, distilleries, cideries; or, restaurants or certain types of attractions can be created</a:t>
            </a:r>
            <a:endParaRPr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483306" indent="-315491">
              <a:buClr>
                <a:schemeClr val="dk1"/>
              </a:buClr>
              <a:buFont typeface="Libre Franklin"/>
              <a:buChar char="●"/>
            </a:pPr>
            <a:r>
              <a:rPr lang="en-US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Those benefiting businesses would collaborate, create their TID zone boundaries and plan</a:t>
            </a:r>
            <a:endParaRPr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483306" indent="-315491">
              <a:buClr>
                <a:schemeClr val="dk1"/>
              </a:buClr>
              <a:buFont typeface="Libre Franklin"/>
              <a:buChar char="●"/>
            </a:pPr>
            <a:r>
              <a:rPr lang="en-US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Then, petition the local government to adopt and pass the TID plan (as with the example above)</a:t>
            </a:r>
            <a:endParaRPr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indent="0">
              <a:buClr>
                <a:schemeClr val="dk1"/>
              </a:buClr>
              <a:buSzPts val="1600"/>
              <a:buNone/>
            </a:pPr>
            <a:endParaRPr b="1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25fd520c000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8" name="Google Shape;358;g25fd520c000_0_9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72" tIns="96672" rIns="96672" bIns="96672" anchor="t" anchorCtr="0">
            <a:noAutofit/>
          </a:bodyPr>
          <a:lstStyle/>
          <a:p>
            <a:pPr marL="0" indent="0">
              <a:buClr>
                <a:schemeClr val="dk1"/>
              </a:buClr>
              <a:buSzPts val="1600"/>
              <a:buNone/>
            </a:pPr>
            <a:r>
              <a:rPr lang="en-US" b="1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Richmond Region Tourism </a:t>
            </a:r>
            <a:r>
              <a:rPr lang="en-US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is the first, and currently only, TID in Virginia</a:t>
            </a:r>
          </a:p>
          <a:p>
            <a:pPr marL="0" indent="0">
              <a:buClr>
                <a:schemeClr val="dk1"/>
              </a:buClr>
              <a:buSzPts val="1600"/>
              <a:buNone/>
            </a:pPr>
            <a:endParaRPr lang="en-US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indent="0">
              <a:buClr>
                <a:schemeClr val="dk1"/>
              </a:buClr>
              <a:buSzPts val="1600"/>
              <a:buNone/>
            </a:pPr>
            <a:r>
              <a:rPr lang="en-US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It is comprised of the current, regional tourism partners</a:t>
            </a:r>
          </a:p>
          <a:p>
            <a:pPr marL="0" indent="0">
              <a:buClr>
                <a:schemeClr val="dk1"/>
              </a:buClr>
              <a:buSzPts val="1600"/>
              <a:buNone/>
            </a:pPr>
            <a:endParaRPr lang="en-US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indent="0">
              <a:buClr>
                <a:schemeClr val="dk1"/>
              </a:buClr>
              <a:buSzPts val="1600"/>
              <a:buNone/>
            </a:pPr>
            <a:r>
              <a:rPr lang="en-US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Each locality passed local ordinances agreeing to participate in the TID, and to collect the funds to give to the TID Governing Body</a:t>
            </a:r>
          </a:p>
          <a:p>
            <a:pPr marL="0" indent="0">
              <a:buClr>
                <a:schemeClr val="dk1"/>
              </a:buClr>
              <a:buSzPts val="1600"/>
              <a:buNone/>
            </a:pPr>
            <a:endParaRPr lang="en-US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indent="0">
              <a:buClr>
                <a:schemeClr val="dk1"/>
              </a:buClr>
              <a:buSzPts val="1600"/>
              <a:buNone/>
            </a:pPr>
            <a:r>
              <a:rPr lang="en-US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The funds are then used regionally</a:t>
            </a:r>
          </a:p>
          <a:p>
            <a:pPr marL="0" indent="0">
              <a:buClr>
                <a:schemeClr val="dk1"/>
              </a:buClr>
              <a:buSzPts val="1600"/>
              <a:buNone/>
            </a:pPr>
            <a:endParaRPr lang="en-US" b="1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indent="0">
              <a:buClr>
                <a:schemeClr val="dk1"/>
              </a:buClr>
              <a:buSzPts val="1600"/>
              <a:buNone/>
            </a:pPr>
            <a:r>
              <a:rPr lang="en-US" dirty="0">
                <a:solidFill>
                  <a:srgbClr val="C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Visit </a:t>
            </a:r>
            <a:r>
              <a:rPr lang="en-US" dirty="0">
                <a:solidFill>
                  <a:srgbClr val="2200CC"/>
                </a:solidFill>
                <a:latin typeface="Libre Franklin"/>
                <a:ea typeface="Libre Franklin"/>
                <a:cs typeface="Libre Franklin"/>
                <a:sym typeface="Libre Frankli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https://www.visitrichmondva.com/tid</a:t>
            </a:r>
            <a:r>
              <a:rPr lang="en-US" dirty="0">
                <a:solidFill>
                  <a:srgbClr val="C00000"/>
                </a:solidFill>
                <a:latin typeface="Libre Franklin"/>
                <a:ea typeface="Libre Franklin"/>
                <a:cs typeface="Libre Franklin"/>
                <a:sym typeface="Libre Frankli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dirty="0">
                <a:solidFill>
                  <a:srgbClr val="C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to learn more and sea their annual success report</a:t>
            </a:r>
          </a:p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4aba728110_3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1" name="Google Shape;311;g14aba728110_3_13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200025" indent="-200025">
              <a:lnSpc>
                <a:spcPct val="150000"/>
              </a:lnSpc>
              <a:buClr>
                <a:srgbClr val="333333"/>
              </a:buClr>
              <a:buSzPts val="1200"/>
              <a:buFont typeface="Libre Franklin"/>
              <a:buChar char="●"/>
            </a:pPr>
            <a:r>
              <a:rPr lang="en-US" sz="1200" dirty="0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Tourism Zones can overlap with Virginia Opportunity Zones and other business zones, and do not share zone requirements and mandates</a:t>
            </a:r>
          </a:p>
          <a:p>
            <a:pPr marL="200025" indent="-200025">
              <a:lnSpc>
                <a:spcPct val="150000"/>
              </a:lnSpc>
              <a:buClr>
                <a:srgbClr val="333333"/>
              </a:buClr>
              <a:buSzPts val="1200"/>
              <a:buFont typeface="Libre Franklin"/>
              <a:buChar char="●"/>
            </a:pPr>
            <a:r>
              <a:rPr lang="en-US" sz="1200" dirty="0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This includes the TIDs (Tourism Improvement Districts)</a:t>
            </a:r>
          </a:p>
          <a:p>
            <a:pPr marL="200025" indent="-200025">
              <a:lnSpc>
                <a:spcPct val="150000"/>
              </a:lnSpc>
              <a:buClr>
                <a:srgbClr val="333333"/>
              </a:buClr>
              <a:buSzPts val="1200"/>
              <a:buFont typeface="Libre Franklin"/>
              <a:buChar char="●"/>
            </a:pPr>
            <a:r>
              <a:rPr lang="en-US" sz="1200" dirty="0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The newest of Virginia's tourism-related zone opportunities, TIDs authorize any a locality to create a local tourism improvement district plan, consisting of fees charged to visitors and used to fund tourism promotion activities and capital improvements</a:t>
            </a:r>
          </a:p>
          <a:p>
            <a:pPr marL="200025" indent="-200025">
              <a:lnSpc>
                <a:spcPct val="150000"/>
              </a:lnSpc>
              <a:buClr>
                <a:srgbClr val="333333"/>
              </a:buClr>
              <a:buSzPts val="1200"/>
              <a:buFont typeface="Libre Franklin"/>
              <a:buChar char="●"/>
            </a:pPr>
            <a:r>
              <a:rPr lang="en-US" sz="1200" dirty="0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All TID funded initiatives follow the a plan, created by </a:t>
            </a:r>
            <a:r>
              <a:rPr lang="en-US" sz="1200" i="1" dirty="0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TID Governing Board</a:t>
            </a:r>
            <a:r>
              <a:rPr lang="en-US" sz="1200" dirty="0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, whose members are benefiting businesses</a:t>
            </a:r>
          </a:p>
          <a:p>
            <a:pPr marL="200025" indent="-200025">
              <a:lnSpc>
                <a:spcPct val="150000"/>
              </a:lnSpc>
              <a:buClr>
                <a:srgbClr val="333333"/>
              </a:buClr>
              <a:buSzPts val="1200"/>
              <a:buFont typeface="Libre Franklin"/>
              <a:buChar char="●"/>
            </a:pPr>
            <a:r>
              <a:rPr lang="en-US" sz="1200" dirty="0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Visit &gt; </a:t>
            </a:r>
            <a:r>
              <a:rPr lang="en-US" sz="1200" u="sng" dirty="0">
                <a:solidFill>
                  <a:schemeClr val="hlink"/>
                </a:solidFill>
                <a:latin typeface="Libre Franklin"/>
                <a:ea typeface="Libre Franklin"/>
                <a:cs typeface="Libre Franklin"/>
                <a:sym typeface="Libre Franklin"/>
                <a:hlinkClick r:id="rId3"/>
              </a:rPr>
              <a:t>CIVITAS Advisor’s TIDs webpage for a deeper dive into TIDs</a:t>
            </a:r>
            <a:r>
              <a:rPr lang="en-US" sz="1200" dirty="0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and contact </a:t>
            </a:r>
            <a:r>
              <a:rPr lang="en-US" sz="1200" b="1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Tiffany Gallagher </a:t>
            </a:r>
            <a:r>
              <a:rPr lang="en-US" sz="1200" b="1" u="sng" dirty="0">
                <a:solidFill>
                  <a:srgbClr val="0563C1"/>
                </a:solidFill>
                <a:latin typeface="Libre Franklin"/>
                <a:ea typeface="Libre Franklin"/>
                <a:cs typeface="Libre Franklin"/>
                <a:sym typeface="Libre Frankli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tgallagher@civitasadvisors.com</a:t>
            </a:r>
            <a:endParaRPr lang="en-US" sz="1200" dirty="0">
              <a:solidFill>
                <a:srgbClr val="333333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5" name="Google Shape;395;p15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2861e117a8_0_479:notes"/>
          <p:cNvSpPr txBox="1">
            <a:spLocks noGrp="1"/>
          </p:cNvSpPr>
          <p:nvPr>
            <p:ph type="body" idx="1"/>
          </p:nvPr>
        </p:nvSpPr>
        <p:spPr>
          <a:xfrm>
            <a:off x="731520" y="4620578"/>
            <a:ext cx="5852160" cy="3780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339265" indent="-171450">
              <a:lnSpc>
                <a:spcPct val="150000"/>
              </a:lnSpc>
            </a:pPr>
            <a:r>
              <a:rPr lang="en-US" b="1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TDFP is not for project development with low or med visitor demand</a:t>
            </a:r>
            <a:endParaRPr lang="en-US" b="1" dirty="0">
              <a:solidFill>
                <a:schemeClr val="tx1"/>
              </a:solidFill>
              <a:highlight>
                <a:srgbClr val="FFFFFF"/>
              </a:highlight>
              <a:latin typeface="Aptos" panose="020B0004020202020204" pitchFamily="34" charset="0"/>
            </a:endParaRPr>
          </a:p>
          <a:p>
            <a:pPr marL="339265" indent="-171450"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highlight>
                  <a:srgbClr val="FFFFFF"/>
                </a:highlight>
                <a:latin typeface="Aptos" panose="020B0004020202020204" pitchFamily="34" charset="0"/>
              </a:rPr>
              <a:t>It is specifically for area that trough data and research prove a high visitor demand</a:t>
            </a:r>
          </a:p>
          <a:p>
            <a:pPr marL="339265" indent="-171450">
              <a:lnSpc>
                <a:spcPct val="150000"/>
              </a:lnSpc>
            </a:pPr>
            <a:r>
              <a:rPr lang="en-US" b="1" i="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With TDFP, the local EDA is the applicant</a:t>
            </a:r>
          </a:p>
          <a:p>
            <a:pPr marL="339265" indent="-171450"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highlight>
                  <a:srgbClr val="FFFFFF"/>
                </a:highlight>
                <a:latin typeface="Aptos" panose="020B0004020202020204" pitchFamily="34" charset="0"/>
              </a:rPr>
              <a:t>They contact VTC to prove with data they have a visitor demand for new lodging</a:t>
            </a:r>
          </a:p>
          <a:p>
            <a:pPr marL="339265" indent="-171450">
              <a:lnSpc>
                <a:spcPct val="150000"/>
              </a:lnSpc>
            </a:pPr>
            <a:r>
              <a:rPr lang="en-US" b="1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Their Developer partner an build a property filling that deficiency</a:t>
            </a:r>
          </a:p>
          <a:p>
            <a:pPr marL="339265" indent="-171450"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highlight>
                  <a:srgbClr val="FFFFFF"/>
                </a:highlight>
                <a:latin typeface="Aptos" panose="020B0004020202020204" pitchFamily="34" charset="0"/>
              </a:rPr>
              <a:t>And produce a current market study proving their project fills </a:t>
            </a:r>
            <a:r>
              <a:rPr lang="en-US" b="1">
                <a:solidFill>
                  <a:schemeClr val="tx1"/>
                </a:solidFill>
                <a:highlight>
                  <a:srgbClr val="FFFFFF"/>
                </a:highlight>
                <a:latin typeface="Aptos" panose="020B0004020202020204" pitchFamily="34" charset="0"/>
              </a:rPr>
              <a:t>the deficiency</a:t>
            </a:r>
            <a:endParaRPr lang="en-US" b="1" i="0" dirty="0">
              <a:solidFill>
                <a:schemeClr val="tx1"/>
              </a:solidFill>
              <a:effectLst/>
              <a:highlight>
                <a:srgbClr val="FFFFFF"/>
              </a:highlight>
              <a:latin typeface="Aptos" panose="020B0004020202020204" pitchFamily="34" charset="0"/>
            </a:endParaRPr>
          </a:p>
          <a:p>
            <a:pPr marL="167815" indent="0">
              <a:buNone/>
            </a:pPr>
            <a:endParaRPr lang="en-US" i="0" dirty="0">
              <a:solidFill>
                <a:srgbClr val="333333"/>
              </a:solidFill>
              <a:effectLst/>
              <a:highlight>
                <a:srgbClr val="FFFFFF"/>
              </a:highlight>
              <a:latin typeface="Aptos" panose="020B0004020202020204" pitchFamily="34" charset="0"/>
            </a:endParaRPr>
          </a:p>
          <a:p>
            <a:pPr marL="167815" indent="0">
              <a:buNone/>
            </a:pPr>
            <a:r>
              <a:rPr lang="en-US" dirty="0">
                <a:solidFill>
                  <a:srgbClr val="C00000"/>
                </a:solidFill>
                <a:highlight>
                  <a:srgbClr val="FFFFFF"/>
                </a:highlight>
              </a:rPr>
              <a:t>&gt; Continue to click to fade-in next highlight of the slide</a:t>
            </a:r>
          </a:p>
          <a:p>
            <a:pPr marL="339265" indent="-171450">
              <a:buFont typeface="Wingdings" panose="05000000000000000000" pitchFamily="2" charset="2"/>
              <a:buChar char="Ø"/>
            </a:pPr>
            <a:endParaRPr lang="en-US" i="0" dirty="0">
              <a:solidFill>
                <a:srgbClr val="C00000"/>
              </a:solidFill>
              <a:effectLst/>
              <a:highlight>
                <a:srgbClr val="FFFFFF"/>
              </a:highlight>
              <a:latin typeface="Aptos" panose="020B0004020202020204" pitchFamily="34" charset="0"/>
            </a:endParaRPr>
          </a:p>
          <a:p>
            <a:pPr marL="167815" indent="0">
              <a:buNone/>
            </a:pPr>
            <a:r>
              <a:rPr lang="en-US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— Is there a sector of local tourism activity in your area which has reached such high demand, that current tourism product cannot meet?</a:t>
            </a:r>
          </a:p>
          <a:p>
            <a:pPr marL="167815" indent="0">
              <a:buNone/>
            </a:pPr>
            <a:endParaRPr lang="en-US" i="0" dirty="0">
              <a:solidFill>
                <a:srgbClr val="333333"/>
              </a:solidFill>
              <a:effectLst/>
              <a:highlight>
                <a:srgbClr val="FFFFFF"/>
              </a:highlight>
              <a:latin typeface="Aptos" panose="020B0004020202020204" pitchFamily="34" charset="0"/>
            </a:endParaRPr>
          </a:p>
          <a:p>
            <a:pPr marL="167815" indent="0">
              <a:buNone/>
            </a:pPr>
            <a:r>
              <a:rPr lang="en-US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— Does your current, updated </a:t>
            </a:r>
            <a:r>
              <a:rPr lang="en-US" i="1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Community Comprehensive Plan</a:t>
            </a:r>
            <a:r>
              <a:rPr lang="en-US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 identify and address these demands?</a:t>
            </a:r>
          </a:p>
          <a:p>
            <a:pPr marL="167815" indent="0">
              <a:buNone/>
            </a:pPr>
            <a:endParaRPr lang="en-US" i="0" dirty="0">
              <a:solidFill>
                <a:srgbClr val="333333"/>
              </a:solidFill>
              <a:effectLst/>
              <a:highlight>
                <a:srgbClr val="FFFFFF"/>
              </a:highlight>
              <a:latin typeface="Aptos" panose="020B0004020202020204" pitchFamily="34" charset="0"/>
            </a:endParaRPr>
          </a:p>
          <a:p>
            <a:pPr marL="167815" indent="0">
              <a:buNone/>
            </a:pPr>
            <a:r>
              <a:rPr lang="en-US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— Do your current, updated </a:t>
            </a:r>
            <a:r>
              <a:rPr lang="en-US" i="1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Tourism Development Plan</a:t>
            </a:r>
            <a:r>
              <a:rPr lang="en-US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 and </a:t>
            </a:r>
            <a:r>
              <a:rPr lang="en-US" i="1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Tourism Marketing Plan</a:t>
            </a:r>
            <a:r>
              <a:rPr lang="en-US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 identify, benchmark and track traveler visitation, activity and visitor spending?</a:t>
            </a:r>
          </a:p>
          <a:p>
            <a:pPr marL="167815" indent="0">
              <a:buNone/>
            </a:pPr>
            <a:endParaRPr lang="en-US" i="0" dirty="0">
              <a:solidFill>
                <a:srgbClr val="333333"/>
              </a:solidFill>
              <a:effectLst/>
              <a:highlight>
                <a:srgbClr val="FFFFFF"/>
              </a:highlight>
              <a:latin typeface="Aptos" panose="020B0004020202020204" pitchFamily="34" charset="0"/>
            </a:endParaRPr>
          </a:p>
          <a:p>
            <a:pPr marL="167815" indent="0">
              <a:buNone/>
            </a:pPr>
            <a:r>
              <a:rPr lang="en-US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— Do potential Developer partners have a current Market / Feasibility Study with research and data proving their project can fill that local Deficiency?</a:t>
            </a:r>
          </a:p>
          <a:p>
            <a:pPr marL="167815" indent="0">
              <a:buNone/>
            </a:pPr>
            <a:endParaRPr lang="en-US" i="0" dirty="0">
              <a:solidFill>
                <a:srgbClr val="333333"/>
              </a:solidFill>
              <a:effectLst/>
              <a:highlight>
                <a:srgbClr val="FFFFFF"/>
              </a:highlight>
              <a:latin typeface="Aptos" panose="020B0004020202020204" pitchFamily="34" charset="0"/>
            </a:endParaRPr>
          </a:p>
          <a:p>
            <a:pPr marL="167815" indent="0">
              <a:buNone/>
            </a:pPr>
            <a:r>
              <a:rPr lang="en-US" i="0" dirty="0"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— If you’ve answered “Yes” to these key tenants of tourism development and</a:t>
            </a:r>
          </a:p>
          <a:p>
            <a:pPr marL="167815" indent="0">
              <a:buNone/>
            </a:pPr>
            <a:r>
              <a:rPr lang="en-US" i="0" dirty="0"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 marketing, then the Commonwealth’s Tourism Development Financing Program (TDFP) may be a consideration for your community</a:t>
            </a:r>
          </a:p>
          <a:p>
            <a:pPr marL="0" indent="0">
              <a:buSzPts val="1400"/>
              <a:buNone/>
            </a:pPr>
            <a:endParaRPr dirty="0"/>
          </a:p>
        </p:txBody>
      </p:sp>
      <p:sp>
        <p:nvSpPr>
          <p:cNvPr id="146" name="Google Shape;146;g12861e117a8_0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fb0412a043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gfb0412a043_0_45:notes"/>
          <p:cNvSpPr txBox="1">
            <a:spLocks noGrp="1"/>
          </p:cNvSpPr>
          <p:nvPr>
            <p:ph type="body" idx="1"/>
          </p:nvPr>
        </p:nvSpPr>
        <p:spPr>
          <a:xfrm>
            <a:off x="731520" y="4620578"/>
            <a:ext cx="5852160" cy="3780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181240" indent="-181240"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Consider the different types of lodging: small boutique, larger urban mainstream hotel brands, university-connect lodging and resort lodging</a:t>
            </a:r>
          </a:p>
          <a:p>
            <a:pPr marL="0" indent="0">
              <a:buClr>
                <a:schemeClr val="dk1"/>
              </a:buClr>
              <a:buSzPts val="1200"/>
              <a:buNone/>
            </a:pPr>
            <a:endParaRPr lang="en-US" dirty="0"/>
          </a:p>
          <a:p>
            <a:pPr marL="181240" indent="-181240"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Different lodging types serving different types of recreational, business, group and sports team visitors</a:t>
            </a:r>
            <a:endParaRPr dirty="0"/>
          </a:p>
          <a:p>
            <a:pPr marL="0" indent="0">
              <a:buSzPts val="1400"/>
              <a:buNone/>
            </a:pPr>
            <a:endParaRPr dirty="0"/>
          </a:p>
          <a:p>
            <a:pPr marL="0" indent="0">
              <a:buSzPts val="1400"/>
              <a:buNone/>
            </a:pPr>
            <a:endParaRPr dirty="0"/>
          </a:p>
        </p:txBody>
      </p:sp>
      <p:sp>
        <p:nvSpPr>
          <p:cNvPr id="170" name="Google Shape;170;gfb0412a043_0_45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 sz="1500"/>
              <a:pPr algn="r">
                <a:buSzPts val="1400"/>
              </a:pPr>
              <a:t>5</a:t>
            </a:fld>
            <a:endParaRPr sz="1500"/>
          </a:p>
        </p:txBody>
      </p:sp>
    </p:spTree>
    <p:extLst>
      <p:ext uri="{BB962C8B-B14F-4D97-AF65-F5344CB8AC3E}">
        <p14:creationId xmlns:p14="http://schemas.microsoft.com/office/powerpoint/2010/main" val="389090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2861e117a8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g12861e117a8_0_100:notes"/>
          <p:cNvSpPr txBox="1">
            <a:spLocks noGrp="1"/>
          </p:cNvSpPr>
          <p:nvPr>
            <p:ph type="body" idx="1"/>
          </p:nvPr>
        </p:nvSpPr>
        <p:spPr>
          <a:xfrm>
            <a:off x="731520" y="4620578"/>
            <a:ext cx="5852160" cy="3780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181240" indent="-181240"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How does TDFP Gap Financing support work? </a:t>
            </a:r>
          </a:p>
          <a:p>
            <a:pPr marL="181240" indent="-100689">
              <a:buClr>
                <a:schemeClr val="dk1"/>
              </a:buClr>
              <a:buSzPts val="1200"/>
              <a:buNone/>
            </a:pPr>
            <a:endParaRPr dirty="0"/>
          </a:p>
        </p:txBody>
      </p:sp>
      <p:sp>
        <p:nvSpPr>
          <p:cNvPr id="164" name="Google Shape;164;g12861e117a8_0_100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 sz="1500"/>
              <a:pPr algn="r">
                <a:buSzPts val="1400"/>
              </a:pPr>
              <a:t>6</a:t>
            </a:fld>
            <a:endParaRPr sz="1500"/>
          </a:p>
        </p:txBody>
      </p:sp>
    </p:spTree>
    <p:extLst>
      <p:ext uri="{BB962C8B-B14F-4D97-AF65-F5344CB8AC3E}">
        <p14:creationId xmlns:p14="http://schemas.microsoft.com/office/powerpoint/2010/main" val="3332497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1:notes"/>
          <p:cNvSpPr txBox="1">
            <a:spLocks noGrp="1"/>
          </p:cNvSpPr>
          <p:nvPr>
            <p:ph type="body" idx="1"/>
          </p:nvPr>
        </p:nvSpPr>
        <p:spPr>
          <a:xfrm>
            <a:off x="731520" y="4620578"/>
            <a:ext cx="5852160" cy="3780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275" tIns="48124" rIns="96275" bIns="48124" anchor="t" anchorCtr="0">
            <a:noAutofit/>
          </a:bodyPr>
          <a:lstStyle/>
          <a:p>
            <a:pPr marL="0" indent="0">
              <a:buSzPts val="1300"/>
              <a:buNone/>
            </a:pPr>
            <a:endParaRPr/>
          </a:p>
        </p:txBody>
      </p:sp>
      <p:sp>
        <p:nvSpPr>
          <p:cNvPr id="131" name="Google Shape;13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>
          <a:extLst>
            <a:ext uri="{FF2B5EF4-FFF2-40B4-BE49-F238E27FC236}">
              <a16:creationId xmlns:a16="http://schemas.microsoft.com/office/drawing/2014/main" id="{5277AF81-9E99-0647-92C2-D16B7CD1F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2861e117a8_0_100:notes">
            <a:extLst>
              <a:ext uri="{FF2B5EF4-FFF2-40B4-BE49-F238E27FC236}">
                <a16:creationId xmlns:a16="http://schemas.microsoft.com/office/drawing/2014/main" id="{3C799F84-D93A-9910-A2A4-6FB63DC9C47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g12861e117a8_0_100:notes">
            <a:extLst>
              <a:ext uri="{FF2B5EF4-FFF2-40B4-BE49-F238E27FC236}">
                <a16:creationId xmlns:a16="http://schemas.microsoft.com/office/drawing/2014/main" id="{4C74C857-F89F-774A-C669-91A8C037410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1520" y="4620578"/>
            <a:ext cx="5852160" cy="3780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181240" indent="-181240"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You’ll notice (3) Tiers of TDFP Support: </a:t>
            </a:r>
          </a:p>
          <a:p>
            <a:pPr marL="0" indent="0">
              <a:buClr>
                <a:schemeClr val="dk1"/>
              </a:buClr>
              <a:buSzPts val="1200"/>
              <a:buNone/>
            </a:pPr>
            <a:endParaRPr lang="en-US" dirty="0"/>
          </a:p>
          <a:p>
            <a:pPr marL="181240" indent="-181240"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1" dirty="0">
                <a:solidFill>
                  <a:srgbClr val="C00000"/>
                </a:solidFill>
              </a:rPr>
              <a:t>Teir 1 </a:t>
            </a:r>
            <a:r>
              <a:rPr lang="en-US" dirty="0"/>
              <a:t>– for projects </a:t>
            </a:r>
            <a:r>
              <a:rPr lang="en-US" dirty="0">
                <a:solidFill>
                  <a:srgbClr val="C00000"/>
                </a:solidFill>
              </a:rPr>
              <a:t>under $100M</a:t>
            </a:r>
          </a:p>
          <a:p>
            <a:pPr marL="181240" indent="-181240"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Developer has </a:t>
            </a:r>
            <a:r>
              <a:rPr lang="en-US" dirty="0">
                <a:solidFill>
                  <a:srgbClr val="C00000"/>
                </a:solidFill>
              </a:rPr>
              <a:t>70% </a:t>
            </a:r>
            <a:r>
              <a:rPr lang="en-US" dirty="0"/>
              <a:t>of funding secured through debt &amp; equity</a:t>
            </a:r>
          </a:p>
          <a:p>
            <a:pPr marL="181240" indent="-181240"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Finds Lender for missing </a:t>
            </a:r>
            <a:r>
              <a:rPr lang="en-US" dirty="0">
                <a:solidFill>
                  <a:srgbClr val="C00000"/>
                </a:solidFill>
              </a:rPr>
              <a:t>30% Gap </a:t>
            </a:r>
            <a:r>
              <a:rPr lang="en-US" dirty="0"/>
              <a:t>and completes the project</a:t>
            </a:r>
          </a:p>
          <a:p>
            <a:pPr marL="181240" indent="-181240"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Once open and generating revenue, collects new revenue and sales tax</a:t>
            </a:r>
          </a:p>
          <a:p>
            <a:pPr marL="181240" indent="-181240"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Quarterly, EDA works with VA Tax to identify amount of Quarterly Revenue</a:t>
            </a:r>
          </a:p>
          <a:p>
            <a:pPr marL="181240" indent="-181240"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An amount equal to </a:t>
            </a:r>
            <a:r>
              <a:rPr lang="en-US" dirty="0">
                <a:solidFill>
                  <a:srgbClr val="C00000"/>
                </a:solidFill>
              </a:rPr>
              <a:t>1% of Quarterly Revenue </a:t>
            </a:r>
            <a:r>
              <a:rPr lang="en-US" dirty="0"/>
              <a:t>is the amount all three partners pay to the Lender toward Gap Loan Debt Service (Developer – Locality – State)</a:t>
            </a:r>
          </a:p>
          <a:p>
            <a:pPr marL="181240" indent="-181240"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Quarterly payments to the Lender continue until the life of the gap debt is services</a:t>
            </a:r>
          </a:p>
          <a:p>
            <a:pPr marL="181240" indent="-181240">
              <a:buClr>
                <a:schemeClr val="dk1"/>
              </a:buClr>
              <a:buSzPts val="1200"/>
              <a:buFont typeface="Arial"/>
              <a:buChar char="•"/>
            </a:pPr>
            <a:endParaRPr lang="en-US" dirty="0"/>
          </a:p>
          <a:p>
            <a:pPr marL="181240" indent="-181240"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1" dirty="0">
                <a:solidFill>
                  <a:srgbClr val="C00000"/>
                </a:solidFill>
              </a:rPr>
              <a:t>Teir 2 </a:t>
            </a:r>
            <a:r>
              <a:rPr lang="en-US" dirty="0"/>
              <a:t>– for projects </a:t>
            </a:r>
            <a:r>
              <a:rPr lang="en-US" dirty="0">
                <a:solidFill>
                  <a:srgbClr val="C00000"/>
                </a:solidFill>
              </a:rPr>
              <a:t>$100M and over</a:t>
            </a:r>
          </a:p>
          <a:p>
            <a:pPr marL="181240" indent="-181240"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Developer has </a:t>
            </a:r>
            <a:r>
              <a:rPr lang="en-US" dirty="0">
                <a:solidFill>
                  <a:srgbClr val="C00000"/>
                </a:solidFill>
              </a:rPr>
              <a:t>80% </a:t>
            </a:r>
            <a:r>
              <a:rPr lang="en-US" dirty="0"/>
              <a:t>of funding secured through debt &amp; equity</a:t>
            </a:r>
          </a:p>
          <a:p>
            <a:pPr marL="181240" indent="-181240"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Finds Lender for missing </a:t>
            </a:r>
            <a:r>
              <a:rPr lang="en-US" dirty="0">
                <a:solidFill>
                  <a:srgbClr val="C00000"/>
                </a:solidFill>
              </a:rPr>
              <a:t>20% Gap </a:t>
            </a:r>
            <a:r>
              <a:rPr lang="en-US" dirty="0"/>
              <a:t>and completes the project</a:t>
            </a:r>
          </a:p>
          <a:p>
            <a:pPr marL="181240" indent="-181240"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An amount equal to </a:t>
            </a:r>
            <a:r>
              <a:rPr lang="en-US" dirty="0">
                <a:solidFill>
                  <a:srgbClr val="C00000"/>
                </a:solidFill>
              </a:rPr>
              <a:t>1.5% of Quarterly Revenue </a:t>
            </a:r>
            <a:r>
              <a:rPr lang="en-US" dirty="0"/>
              <a:t>is the amount all three partners pay</a:t>
            </a:r>
          </a:p>
          <a:p>
            <a:pPr marL="181240" indent="-181240">
              <a:buClr>
                <a:schemeClr val="dk1"/>
              </a:buClr>
              <a:buSzPts val="1200"/>
              <a:buFont typeface="Arial"/>
              <a:buChar char="•"/>
            </a:pPr>
            <a:endParaRPr lang="en-US" dirty="0"/>
          </a:p>
          <a:p>
            <a:pPr marL="181240" indent="-181240"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b="1" dirty="0">
                <a:solidFill>
                  <a:srgbClr val="C00000"/>
                </a:solidFill>
              </a:rPr>
              <a:t>Teir 3 </a:t>
            </a:r>
            <a:r>
              <a:rPr lang="en-US" dirty="0"/>
              <a:t>– for projects </a:t>
            </a:r>
            <a:r>
              <a:rPr lang="en-US" dirty="0">
                <a:solidFill>
                  <a:srgbClr val="C00000"/>
                </a:solidFill>
              </a:rPr>
              <a:t>over $500M</a:t>
            </a:r>
          </a:p>
          <a:p>
            <a:pPr marL="181240" indent="-181240"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Developer has </a:t>
            </a:r>
            <a:r>
              <a:rPr lang="en-US" dirty="0">
                <a:solidFill>
                  <a:srgbClr val="C00000"/>
                </a:solidFill>
              </a:rPr>
              <a:t>70% </a:t>
            </a:r>
            <a:r>
              <a:rPr lang="en-US" dirty="0"/>
              <a:t>of funding secured through debt &amp; equity</a:t>
            </a:r>
          </a:p>
          <a:p>
            <a:pPr marL="181240" indent="-181240"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Finds Lender for missing </a:t>
            </a:r>
            <a:r>
              <a:rPr lang="en-US" dirty="0">
                <a:solidFill>
                  <a:srgbClr val="C00000"/>
                </a:solidFill>
              </a:rPr>
              <a:t>20% Gap </a:t>
            </a:r>
            <a:r>
              <a:rPr lang="en-US" dirty="0"/>
              <a:t>and completes the project</a:t>
            </a:r>
          </a:p>
          <a:p>
            <a:pPr marL="181240" indent="-181240"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An amount equal to </a:t>
            </a:r>
            <a:r>
              <a:rPr lang="en-US" dirty="0">
                <a:solidFill>
                  <a:srgbClr val="C00000"/>
                </a:solidFill>
              </a:rPr>
              <a:t>2% of Quarterly Revenue </a:t>
            </a:r>
            <a:r>
              <a:rPr lang="en-US" dirty="0"/>
              <a:t>is the amount all three partners pay</a:t>
            </a:r>
          </a:p>
          <a:p>
            <a:pPr marL="181240" indent="-181240">
              <a:buClr>
                <a:schemeClr val="dk1"/>
              </a:buClr>
              <a:buSzPts val="1200"/>
              <a:buFont typeface="Arial"/>
              <a:buChar char="•"/>
            </a:pPr>
            <a:endParaRPr dirty="0"/>
          </a:p>
        </p:txBody>
      </p:sp>
      <p:sp>
        <p:nvSpPr>
          <p:cNvPr id="164" name="Google Shape;164;g12861e117a8_0_100:notes">
            <a:extLst>
              <a:ext uri="{FF2B5EF4-FFF2-40B4-BE49-F238E27FC236}">
                <a16:creationId xmlns:a16="http://schemas.microsoft.com/office/drawing/2014/main" id="{E56180AF-E4CA-32B5-77BF-CEBF34D286E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 sz="1500"/>
              <a:pPr algn="r">
                <a:buSzPts val="1400"/>
              </a:pPr>
              <a:t>8</a:t>
            </a:fld>
            <a:endParaRPr sz="1500"/>
          </a:p>
        </p:txBody>
      </p:sp>
    </p:spTree>
    <p:extLst>
      <p:ext uri="{BB962C8B-B14F-4D97-AF65-F5344CB8AC3E}">
        <p14:creationId xmlns:p14="http://schemas.microsoft.com/office/powerpoint/2010/main" val="15760828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2861e117a8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g12861e117a8_0_100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 sz="1500"/>
              <a:pPr algn="r">
                <a:buSzPts val="1400"/>
              </a:pPr>
              <a:t>9</a:t>
            </a:fld>
            <a:endParaRPr sz="1500"/>
          </a:p>
        </p:txBody>
      </p:sp>
    </p:spTree>
    <p:extLst>
      <p:ext uri="{BB962C8B-B14F-4D97-AF65-F5344CB8AC3E}">
        <p14:creationId xmlns:p14="http://schemas.microsoft.com/office/powerpoint/2010/main" val="3707792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" name="Google Shape;12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26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6" name="Google Shape;46;p26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7" name="Google Shape;47;p26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28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0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0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31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2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2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81" name="Google Shape;81;p32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32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83" name="Google Shape;83;p32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4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4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914400" lvl="1" indent="-406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2pPr>
            <a:lvl3pPr marL="1371600" lvl="2" indent="-381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828800" lvl="3" indent="-355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4pPr>
            <a:lvl5pPr marL="2286000" lvl="4" indent="-355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5pPr>
            <a:lvl6pPr marL="2743200" lvl="5" indent="-355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3200400" lvl="6" indent="-355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3657600" lvl="7" indent="-355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4114800" lvl="8" indent="-355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95" name="Google Shape;95;p34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96" name="Google Shape;96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5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102" name="Google Shape;102;p35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103" name="Google Shape;103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36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80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7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37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25" cy="572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75" cy="39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0" name="Google Shape;20;p1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1" name="Google Shape;21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gfb0412a043_0_185"/>
          <p:cNvSpPr txBox="1">
            <a:spLocks noGrp="1"/>
          </p:cNvSpPr>
          <p:nvPr>
            <p:ph type="ctrTitle"/>
          </p:nvPr>
        </p:nvSpPr>
        <p:spPr>
          <a:xfrm>
            <a:off x="5725273" y="841772"/>
            <a:ext cx="22758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gfb0412a043_0_18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" name="Google Shape;27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22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4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8" name="Google Shape;38;p24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9" name="Google Shape;39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5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2" name="Google Shape;42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1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jpg"/><Relationship Id="rId7" Type="http://schemas.openxmlformats.org/officeDocument/2006/relationships/hyperlink" Target="https://dhcd.virginia.gov/opportunity-zones-oz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vatc.org/tourismzones/" TargetMode="External"/><Relationship Id="rId11" Type="http://schemas.openxmlformats.org/officeDocument/2006/relationships/hyperlink" Target="https://civitasadvisors.com/resources/research/tourism-improvement-district/" TargetMode="External"/><Relationship Id="rId5" Type="http://schemas.openxmlformats.org/officeDocument/2006/relationships/image" Target="../media/image36.jp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openxmlformats.org/officeDocument/2006/relationships/image" Target="../media/image38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jpg"/><Relationship Id="rId4" Type="http://schemas.openxmlformats.org/officeDocument/2006/relationships/hyperlink" Target="mailto:wconfroy@virginia.or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g12861e117a8_0_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7152" y="1876425"/>
            <a:ext cx="1863750" cy="11294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4" name="Google Shape;134;g12861e117a8_0_23"/>
          <p:cNvCxnSpPr/>
          <p:nvPr/>
        </p:nvCxnSpPr>
        <p:spPr>
          <a:xfrm rot="10800000">
            <a:off x="3686634" y="1922425"/>
            <a:ext cx="0" cy="10116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Google Shape;135;g12861e117a8_0_23">
            <a:extLst>
              <a:ext uri="{FF2B5EF4-FFF2-40B4-BE49-F238E27FC236}">
                <a16:creationId xmlns:a16="http://schemas.microsoft.com/office/drawing/2014/main" id="{9DC150AC-8368-C4A2-84A7-72E16D90071A}"/>
              </a:ext>
            </a:extLst>
          </p:cNvPr>
          <p:cNvSpPr txBox="1"/>
          <p:nvPr/>
        </p:nvSpPr>
        <p:spPr>
          <a:xfrm>
            <a:off x="3831771" y="1850726"/>
            <a:ext cx="5062178" cy="10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ts val="2600"/>
              </a:lnSpc>
            </a:pPr>
            <a:r>
              <a:rPr lang="en-US" sz="2400" b="1" dirty="0">
                <a:solidFill>
                  <a:srgbClr val="009BD2"/>
                </a:solidFill>
                <a:latin typeface="Montserrat Black" panose="00000A00000000000000" pitchFamily="2" charset="0"/>
              </a:rPr>
              <a:t>BUSINESS DEVELOPMENT</a:t>
            </a:r>
          </a:p>
          <a:p>
            <a:pPr>
              <a:lnSpc>
                <a:spcPts val="2600"/>
              </a:lnSpc>
            </a:pP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50" charset="0"/>
              </a:rPr>
              <a:t>New Funding </a:t>
            </a:r>
            <a:r>
              <a:rPr lang="en-US" b="1" dirty="0">
                <a:solidFill>
                  <a:srgbClr val="00A7E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─ 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Montserrat" panose="00000500000000000000" pitchFamily="50" charset="0"/>
              </a:rPr>
              <a:t>New Product </a:t>
            </a:r>
            <a:endParaRPr lang="en-US" b="1" dirty="0">
              <a:solidFill>
                <a:schemeClr val="bg1">
                  <a:lumMod val="95000"/>
                </a:schemeClr>
              </a:solidFill>
              <a:latin typeface="Montserra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15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g12861e117a8_0_100" descr="Table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1069210"/>
            <a:ext cx="8214360" cy="29499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38;p11">
            <a:extLst>
              <a:ext uri="{FF2B5EF4-FFF2-40B4-BE49-F238E27FC236}">
                <a16:creationId xmlns:a16="http://schemas.microsoft.com/office/drawing/2014/main" id="{CD6AEF65-01BB-5293-1240-1AC347327E8D}"/>
              </a:ext>
            </a:extLst>
          </p:cNvPr>
          <p:cNvSpPr/>
          <p:nvPr/>
        </p:nvSpPr>
        <p:spPr>
          <a:xfrm>
            <a:off x="0" y="205740"/>
            <a:ext cx="1123568" cy="384541"/>
          </a:xfrm>
          <a:custGeom>
            <a:avLst/>
            <a:gdLst/>
            <a:ahLst/>
            <a:cxnLst/>
            <a:rect l="l" t="t" r="r" b="b"/>
            <a:pathLst>
              <a:path w="6420387" h="5696907" extrusionOk="0">
                <a:moveTo>
                  <a:pt x="0" y="0"/>
                </a:moveTo>
                <a:lnTo>
                  <a:pt x="3716919" y="0"/>
                </a:lnTo>
                <a:lnTo>
                  <a:pt x="6420387" y="5696907"/>
                </a:lnTo>
                <a:lnTo>
                  <a:pt x="0" y="5696907"/>
                </a:lnTo>
                <a:close/>
              </a:path>
            </a:pathLst>
          </a:custGeom>
          <a:solidFill>
            <a:srgbClr val="006686"/>
          </a:solidFill>
          <a:ln>
            <a:noFill/>
          </a:ln>
        </p:spPr>
        <p:txBody>
          <a:bodyPr spcFirstLastPara="1" wrap="square" lIns="324000" tIns="34275" rIns="810000" bIns="2700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alibri"/>
              <a:buNone/>
            </a:pPr>
            <a:endParaRPr sz="27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39;p11">
            <a:extLst>
              <a:ext uri="{FF2B5EF4-FFF2-40B4-BE49-F238E27FC236}">
                <a16:creationId xmlns:a16="http://schemas.microsoft.com/office/drawing/2014/main" id="{2B5AB039-3E18-3B0D-A01D-8F40D84B33BD}"/>
              </a:ext>
            </a:extLst>
          </p:cNvPr>
          <p:cNvSpPr txBox="1"/>
          <p:nvPr/>
        </p:nvSpPr>
        <p:spPr>
          <a:xfrm>
            <a:off x="0" y="205739"/>
            <a:ext cx="5650800" cy="3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" sz="1800" b="0" i="1" u="none" strike="noStrike" cap="none" dirty="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TDFP</a:t>
            </a:r>
            <a:r>
              <a:rPr lang="en" sz="2100" b="0" i="0" u="none" strike="noStrike" cap="none" dirty="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     </a:t>
            </a:r>
            <a:r>
              <a:rPr lang="en" sz="1800" b="0" i="1" u="none" strike="noStrike" cap="none" dirty="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Example of Quarterly Payments</a:t>
            </a:r>
            <a:endParaRPr sz="1800" b="0" i="1" u="none" strike="noStrike" cap="none" dirty="0">
              <a:solidFill>
                <a:srgbClr val="0000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5" name="Picture 4" descr="A blue square with white building&#10;&#10;Description automatically generated">
            <a:extLst>
              <a:ext uri="{FF2B5EF4-FFF2-40B4-BE49-F238E27FC236}">
                <a16:creationId xmlns:a16="http://schemas.microsoft.com/office/drawing/2014/main" id="{C2825FEC-97F9-4071-22BF-F1C85080DA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3380" y="169386"/>
            <a:ext cx="468425" cy="46892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0"/>
          <p:cNvSpPr txBox="1"/>
          <p:nvPr/>
        </p:nvSpPr>
        <p:spPr>
          <a:xfrm>
            <a:off x="3419061" y="215115"/>
            <a:ext cx="5310638" cy="3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100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 descr="A blue square with white building&#10;&#10;Description automatically generated">
            <a:extLst>
              <a:ext uri="{FF2B5EF4-FFF2-40B4-BE49-F238E27FC236}">
                <a16:creationId xmlns:a16="http://schemas.microsoft.com/office/drawing/2014/main" id="{A747137B-35C7-4496-868B-B6032DE5B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3380" y="169386"/>
            <a:ext cx="468425" cy="4689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8E6A0A-2281-AF35-138A-185CE3F6B4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194" y="793944"/>
            <a:ext cx="8839611" cy="3985267"/>
          </a:xfrm>
          <a:prstGeom prst="rect">
            <a:avLst/>
          </a:prstGeom>
        </p:spPr>
      </p:pic>
      <p:sp>
        <p:nvSpPr>
          <p:cNvPr id="4" name="Google Shape;138;p11">
            <a:extLst>
              <a:ext uri="{FF2B5EF4-FFF2-40B4-BE49-F238E27FC236}">
                <a16:creationId xmlns:a16="http://schemas.microsoft.com/office/drawing/2014/main" id="{87DE6184-881F-8C7F-0807-A646D0623DDD}"/>
              </a:ext>
            </a:extLst>
          </p:cNvPr>
          <p:cNvSpPr/>
          <p:nvPr/>
        </p:nvSpPr>
        <p:spPr>
          <a:xfrm>
            <a:off x="0" y="205740"/>
            <a:ext cx="1123568" cy="384541"/>
          </a:xfrm>
          <a:custGeom>
            <a:avLst/>
            <a:gdLst/>
            <a:ahLst/>
            <a:cxnLst/>
            <a:rect l="l" t="t" r="r" b="b"/>
            <a:pathLst>
              <a:path w="6420387" h="5696907" extrusionOk="0">
                <a:moveTo>
                  <a:pt x="0" y="0"/>
                </a:moveTo>
                <a:lnTo>
                  <a:pt x="3716919" y="0"/>
                </a:lnTo>
                <a:lnTo>
                  <a:pt x="6420387" y="5696907"/>
                </a:lnTo>
                <a:lnTo>
                  <a:pt x="0" y="5696907"/>
                </a:lnTo>
                <a:close/>
              </a:path>
            </a:pathLst>
          </a:custGeom>
          <a:solidFill>
            <a:srgbClr val="006686"/>
          </a:solidFill>
          <a:ln>
            <a:noFill/>
          </a:ln>
        </p:spPr>
        <p:txBody>
          <a:bodyPr spcFirstLastPara="1" wrap="square" lIns="324000" tIns="34275" rIns="810000" bIns="2700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alibri"/>
              <a:buNone/>
            </a:pPr>
            <a:endParaRPr sz="27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39;p11">
            <a:extLst>
              <a:ext uri="{FF2B5EF4-FFF2-40B4-BE49-F238E27FC236}">
                <a16:creationId xmlns:a16="http://schemas.microsoft.com/office/drawing/2014/main" id="{CA24ADF6-0426-1A65-B23C-1640A12926EC}"/>
              </a:ext>
            </a:extLst>
          </p:cNvPr>
          <p:cNvSpPr txBox="1"/>
          <p:nvPr/>
        </p:nvSpPr>
        <p:spPr>
          <a:xfrm>
            <a:off x="0" y="205739"/>
            <a:ext cx="5650800" cy="3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>
              <a:buSzPts val="1700"/>
            </a:pPr>
            <a:r>
              <a:rPr lang="en" sz="1800" b="0" i="1" u="none" strike="noStrike" cap="none" dirty="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TDFP</a:t>
            </a:r>
            <a:r>
              <a:rPr lang="en" sz="2100" b="0" i="0" u="none" strike="noStrike" cap="none" dirty="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     </a:t>
            </a:r>
            <a:r>
              <a:rPr lang="en-US" sz="1800" i="1" dirty="0">
                <a:solidFill>
                  <a:schemeClr val="accent5">
                    <a:lumMod val="75000"/>
                  </a:schemeClr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TDFP</a:t>
            </a:r>
            <a:r>
              <a:rPr lang="en-US" sz="2100" dirty="0">
                <a:solidFill>
                  <a:schemeClr val="tx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r>
              <a:rPr lang="en-US" sz="21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Montserrat ExtraBold"/>
              </a:rPr>
              <a:t>│ </a:t>
            </a:r>
            <a:r>
              <a:rPr lang="en-US" sz="1800" i="1" dirty="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Certified Projects</a:t>
            </a:r>
            <a:endParaRPr 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774127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gfb0412a043_0_78" descr="A picture containing cup, pink, indoor, ca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6946" y="510536"/>
            <a:ext cx="1754566" cy="2335454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gfb0412a043_0_78"/>
          <p:cNvSpPr txBox="1"/>
          <p:nvPr/>
        </p:nvSpPr>
        <p:spPr>
          <a:xfrm>
            <a:off x="2261192" y="940575"/>
            <a:ext cx="3791738" cy="1823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-US" sz="2400" b="1" i="1" u="none" strike="noStrike" cap="none" dirty="0">
                <a:solidFill>
                  <a:srgbClr val="006686"/>
                </a:solidFill>
                <a:latin typeface="Montserrat"/>
                <a:ea typeface="Montserrat"/>
                <a:cs typeface="Montserrat"/>
                <a:sym typeface="Montserrat"/>
              </a:rPr>
              <a:t>Prove Deficiency</a:t>
            </a:r>
            <a:r>
              <a:rPr lang="en-US" sz="3400" b="1" i="1" u="none" strike="noStrike" cap="none" dirty="0">
                <a:solidFill>
                  <a:srgbClr val="006686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800" b="0" i="0" u="none" strike="noStrike" cap="none" dirty="0">
              <a:solidFill>
                <a:srgbClr val="00668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7800" marR="0" lvl="0" indent="-165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•"/>
            </a:pPr>
            <a:r>
              <a:rPr lang="en-US" sz="1600" b="0" i="1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Local Comprehensive Plan</a:t>
            </a:r>
            <a:endParaRPr sz="8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7800" marR="0" lvl="0" indent="-165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•"/>
            </a:pPr>
            <a:r>
              <a:rPr lang="en-US" sz="1600" b="0" i="1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Tourism Development Plan</a:t>
            </a:r>
            <a:endParaRPr sz="8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7800" marR="0" lvl="0" indent="-165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•"/>
            </a:pPr>
            <a:r>
              <a:rPr lang="en-US" sz="1600" b="0" i="1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Tourism Marketing Plan</a:t>
            </a:r>
            <a:endParaRPr sz="8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7800" marR="0" lvl="0" indent="-165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•"/>
            </a:pPr>
            <a:r>
              <a:rPr lang="en-US" sz="1600" b="0" i="1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Current Developer Market Study</a:t>
            </a:r>
            <a:endParaRPr sz="8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7800" marR="0" lvl="0" indent="-165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•"/>
            </a:pPr>
            <a:r>
              <a:rPr lang="en-US" sz="1600" b="0" i="1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Tourism Zone</a:t>
            </a:r>
            <a:endParaRPr sz="8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5" name="Google Shape;195;gfb0412a043_0_78"/>
          <p:cNvSpPr txBox="1"/>
          <p:nvPr/>
        </p:nvSpPr>
        <p:spPr>
          <a:xfrm>
            <a:off x="1597007" y="3233380"/>
            <a:ext cx="1863645" cy="376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lvl="0">
              <a:buSzPts val="2000"/>
            </a:pPr>
            <a:r>
              <a:rPr lang="en-US" sz="2000" b="1" dirty="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T</a:t>
            </a:r>
            <a:r>
              <a:rPr lang="en-US" sz="20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ax</a:t>
            </a:r>
            <a:r>
              <a:rPr lang="en-US" sz="2000" b="1" dirty="0">
                <a:solidFill>
                  <a:srgbClr val="75707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b="1" dirty="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R</a:t>
            </a:r>
            <a:r>
              <a:rPr lang="en-US" sz="20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ebate</a:t>
            </a:r>
            <a:endParaRPr lang="en-US" sz="20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6" name="Google Shape;196;gfb0412a043_0_78"/>
          <p:cNvSpPr txBox="1"/>
          <p:nvPr/>
        </p:nvSpPr>
        <p:spPr>
          <a:xfrm>
            <a:off x="257754" y="3206449"/>
            <a:ext cx="1486564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1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Much like 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A blue square with white building&#10;&#10;Description automatically generated">
            <a:extLst>
              <a:ext uri="{FF2B5EF4-FFF2-40B4-BE49-F238E27FC236}">
                <a16:creationId xmlns:a16="http://schemas.microsoft.com/office/drawing/2014/main" id="{4D65A475-D5D3-C6F9-8104-86E31F5A92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3380" y="169386"/>
            <a:ext cx="468425" cy="468924"/>
          </a:xfrm>
          <a:prstGeom prst="rect">
            <a:avLst/>
          </a:prstGeom>
        </p:spPr>
      </p:pic>
      <p:pic>
        <p:nvPicPr>
          <p:cNvPr id="4" name="Picture 3" descr="A tall building with many windows&#10;&#10;Description automatically generated">
            <a:extLst>
              <a:ext uri="{FF2B5EF4-FFF2-40B4-BE49-F238E27FC236}">
                <a16:creationId xmlns:a16="http://schemas.microsoft.com/office/drawing/2014/main" id="{9EB042B3-A5E7-AA84-D6F3-7FF673DD94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1594" y="431037"/>
            <a:ext cx="2015046" cy="30739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AD18AA-A60D-6B69-CEC8-D8E66982C520}"/>
              </a:ext>
            </a:extLst>
          </p:cNvPr>
          <p:cNvSpPr txBox="1"/>
          <p:nvPr/>
        </p:nvSpPr>
        <p:spPr>
          <a:xfrm>
            <a:off x="7421760" y="434064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70%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CDCD17-B671-94A1-3F22-441974E2E7AD}"/>
              </a:ext>
            </a:extLst>
          </p:cNvPr>
          <p:cNvSpPr txBox="1"/>
          <p:nvPr/>
        </p:nvSpPr>
        <p:spPr>
          <a:xfrm>
            <a:off x="7983321" y="832250"/>
            <a:ext cx="1109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100% </a:t>
            </a:r>
            <a:r>
              <a:rPr lang="en-US" b="1" dirty="0">
                <a:solidFill>
                  <a:schemeClr val="tx1"/>
                </a:solidFill>
              </a:rPr>
              <a:t>Financing</a:t>
            </a:r>
          </a:p>
        </p:txBody>
      </p:sp>
      <p:sp>
        <p:nvSpPr>
          <p:cNvPr id="9" name="Google Shape;195;gfb0412a043_0_78">
            <a:extLst>
              <a:ext uri="{FF2B5EF4-FFF2-40B4-BE49-F238E27FC236}">
                <a16:creationId xmlns:a16="http://schemas.microsoft.com/office/drawing/2014/main" id="{8CABE219-89E1-BFB3-2B9A-489660CDCE72}"/>
              </a:ext>
            </a:extLst>
          </p:cNvPr>
          <p:cNvSpPr txBox="1"/>
          <p:nvPr/>
        </p:nvSpPr>
        <p:spPr>
          <a:xfrm>
            <a:off x="1597007" y="3715727"/>
            <a:ext cx="7027800" cy="869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lvl="0">
              <a:buSzPts val="2000"/>
            </a:pPr>
            <a:r>
              <a:rPr lang="en-US" sz="2000" b="1" i="0" u="none" strike="noStrike" cap="none" dirty="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T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ax</a:t>
            </a:r>
            <a:r>
              <a:rPr lang="en-US" sz="2000" b="1" i="0" u="none" strike="noStrike" cap="none" dirty="0">
                <a:solidFill>
                  <a:srgbClr val="75707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b="1" i="0" u="none" strike="noStrike" cap="none" dirty="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I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ncrement</a:t>
            </a:r>
            <a:r>
              <a:rPr lang="en-US" sz="2000" b="1" i="0" u="none" strike="noStrike" cap="none" dirty="0">
                <a:solidFill>
                  <a:srgbClr val="75707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b="1" i="0" u="none" strike="noStrike" cap="none" dirty="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F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inancing</a:t>
            </a:r>
            <a:endParaRPr sz="2000" b="1" i="0" u="none" strike="noStrike" cap="none" dirty="0">
              <a:solidFill>
                <a:srgbClr val="7F7F7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Municipality and State </a:t>
            </a:r>
            <a:r>
              <a:rPr lang="en-US" sz="1600" b="0" i="0" u="sng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divert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and contribute </a:t>
            </a:r>
            <a:r>
              <a:rPr lang="en-US" sz="1600" b="0" i="0" u="sng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future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600" b="0" i="0" u="sng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sales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600" b="0" i="0" u="sng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tax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600" b="0" i="0" u="sng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revenues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towards the </a:t>
            </a:r>
            <a:r>
              <a:rPr lang="en-US" sz="1600" b="0" i="0" u="sng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Developer’s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r>
              <a:rPr lang="en-US" sz="1600" b="0" i="0" u="sng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debt 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with the Lender</a:t>
            </a:r>
            <a:endParaRPr sz="16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Google Shape;196;gfb0412a043_0_78">
            <a:extLst>
              <a:ext uri="{FF2B5EF4-FFF2-40B4-BE49-F238E27FC236}">
                <a16:creationId xmlns:a16="http://schemas.microsoft.com/office/drawing/2014/main" id="{3F399B86-54BA-BBCF-CDBA-B0D9BBE36BC4}"/>
              </a:ext>
            </a:extLst>
          </p:cNvPr>
          <p:cNvSpPr txBox="1"/>
          <p:nvPr/>
        </p:nvSpPr>
        <p:spPr>
          <a:xfrm>
            <a:off x="257754" y="3675708"/>
            <a:ext cx="1272872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1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Or TIF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yellow square with white dots&#10;&#10;Description automatically generated">
            <a:extLst>
              <a:ext uri="{FF2B5EF4-FFF2-40B4-BE49-F238E27FC236}">
                <a16:creationId xmlns:a16="http://schemas.microsoft.com/office/drawing/2014/main" id="{BA575BB2-4226-09B0-7F11-094C7ACA7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5763" y="1974164"/>
            <a:ext cx="888851" cy="888851"/>
          </a:xfrm>
          <a:prstGeom prst="rect">
            <a:avLst/>
          </a:prstGeom>
        </p:spPr>
      </p:pic>
      <p:pic>
        <p:nvPicPr>
          <p:cNvPr id="133" name="Google Shape;133;g12861e117a8_0_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37152" y="1876425"/>
            <a:ext cx="1863750" cy="11294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4" name="Google Shape;134;g12861e117a8_0_23"/>
          <p:cNvCxnSpPr/>
          <p:nvPr/>
        </p:nvCxnSpPr>
        <p:spPr>
          <a:xfrm rot="10800000">
            <a:off x="3686634" y="1922425"/>
            <a:ext cx="0" cy="10116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F381ED3-33D5-C40E-3701-40134E55EB3C}"/>
              </a:ext>
            </a:extLst>
          </p:cNvPr>
          <p:cNvSpPr txBox="1"/>
          <p:nvPr/>
        </p:nvSpPr>
        <p:spPr>
          <a:xfrm>
            <a:off x="5480060" y="2934026"/>
            <a:ext cx="8879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TZONE</a:t>
            </a:r>
          </a:p>
        </p:txBody>
      </p:sp>
    </p:spTree>
    <p:extLst>
      <p:ext uri="{BB962C8B-B14F-4D97-AF65-F5344CB8AC3E}">
        <p14:creationId xmlns:p14="http://schemas.microsoft.com/office/powerpoint/2010/main" val="530341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square with white dots&#10;&#10;Description automatically generated">
            <a:extLst>
              <a:ext uri="{FF2B5EF4-FFF2-40B4-BE49-F238E27FC236}">
                <a16:creationId xmlns:a16="http://schemas.microsoft.com/office/drawing/2014/main" id="{B394B911-E6D4-1D23-80F8-E4A46E659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7571" y="133522"/>
            <a:ext cx="468924" cy="468924"/>
          </a:xfrm>
          <a:prstGeom prst="rect">
            <a:avLst/>
          </a:prstGeom>
        </p:spPr>
      </p:pic>
      <p:pic>
        <p:nvPicPr>
          <p:cNvPr id="172" name="Google Shape;172;gfb0412a043_0_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025" y="534797"/>
            <a:ext cx="9044831" cy="4066296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gfb0412a043_0_45"/>
          <p:cNvSpPr txBox="1"/>
          <p:nvPr/>
        </p:nvSpPr>
        <p:spPr>
          <a:xfrm>
            <a:off x="293110" y="315506"/>
            <a:ext cx="5029500" cy="4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 b="1" i="0" u="none" strike="noStrike" cap="none">
                <a:solidFill>
                  <a:srgbClr val="FF6600"/>
                </a:solidFill>
                <a:latin typeface="Trebuchet MS"/>
                <a:ea typeface="Trebuchet MS"/>
                <a:cs typeface="Trebuchet MS"/>
                <a:sym typeface="Trebuchet MS"/>
              </a:rPr>
              <a:t>Tourism Zones in Virginia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gfb0412a043_0_45"/>
          <p:cNvSpPr txBox="1"/>
          <p:nvPr/>
        </p:nvSpPr>
        <p:spPr>
          <a:xfrm>
            <a:off x="2325103" y="4563769"/>
            <a:ext cx="44937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VATC.org/</a:t>
            </a:r>
            <a:r>
              <a:rPr lang="en-US" sz="2400" b="0" i="0" u="none" strike="noStrike" cap="none" dirty="0">
                <a:solidFill>
                  <a:srgbClr val="FF6600"/>
                </a:solidFill>
                <a:latin typeface="Trebuchet MS"/>
                <a:ea typeface="Trebuchet MS"/>
                <a:cs typeface="Trebuchet MS"/>
                <a:sym typeface="Trebuchet MS"/>
              </a:rPr>
              <a:t>tourismzones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xelated city map&#10;&#10;Description automatically generated">
            <a:extLst>
              <a:ext uri="{FF2B5EF4-FFF2-40B4-BE49-F238E27FC236}">
                <a16:creationId xmlns:a16="http://schemas.microsoft.com/office/drawing/2014/main" id="{478CC446-6CC6-4867-FFB5-DB257E2A4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78" y="566530"/>
            <a:ext cx="8453231" cy="4198951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EA5F30AC-9E29-665E-FC0A-17ECB4A05586}"/>
              </a:ext>
            </a:extLst>
          </p:cNvPr>
          <p:cNvSpPr/>
          <p:nvPr/>
        </p:nvSpPr>
        <p:spPr>
          <a:xfrm rot="-600000">
            <a:off x="428028" y="513500"/>
            <a:ext cx="5485007" cy="2157501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A5CAFE6-A87E-30B3-1D33-0AC5846EE670}"/>
              </a:ext>
            </a:extLst>
          </p:cNvPr>
          <p:cNvSpPr/>
          <p:nvPr/>
        </p:nvSpPr>
        <p:spPr>
          <a:xfrm>
            <a:off x="5700091" y="2246243"/>
            <a:ext cx="2822713" cy="1865246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DDD4B4B-94B1-B44F-F65F-B93272AA6169}"/>
              </a:ext>
            </a:extLst>
          </p:cNvPr>
          <p:cNvSpPr/>
          <p:nvPr/>
        </p:nvSpPr>
        <p:spPr>
          <a:xfrm rot="-1080000">
            <a:off x="861886" y="2853769"/>
            <a:ext cx="4362583" cy="1131823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yellow square with white dots&#10;&#10;Description automatically generated">
            <a:extLst>
              <a:ext uri="{FF2B5EF4-FFF2-40B4-BE49-F238E27FC236}">
                <a16:creationId xmlns:a16="http://schemas.microsoft.com/office/drawing/2014/main" id="{E579D4BB-C480-7CC7-FC57-D4C5E8E200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7571" y="133522"/>
            <a:ext cx="468924" cy="46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8487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xelated city map&#10;&#10;Description automatically generated">
            <a:extLst>
              <a:ext uri="{FF2B5EF4-FFF2-40B4-BE49-F238E27FC236}">
                <a16:creationId xmlns:a16="http://schemas.microsoft.com/office/drawing/2014/main" id="{295EF765-96A4-FC11-36FB-7130A94F7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78" y="566530"/>
            <a:ext cx="8453231" cy="4198951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210F6EB2-7FA0-265F-8623-B7AE19AC7F7F}"/>
              </a:ext>
            </a:extLst>
          </p:cNvPr>
          <p:cNvSpPr/>
          <p:nvPr/>
        </p:nvSpPr>
        <p:spPr>
          <a:xfrm>
            <a:off x="680830" y="298174"/>
            <a:ext cx="7986092" cy="4467307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yellow square with white dots&#10;&#10;Description automatically generated">
            <a:extLst>
              <a:ext uri="{FF2B5EF4-FFF2-40B4-BE49-F238E27FC236}">
                <a16:creationId xmlns:a16="http://schemas.microsoft.com/office/drawing/2014/main" id="{90580A97-ECDD-45B7-AD64-8DD1757511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7571" y="133522"/>
            <a:ext cx="468924" cy="46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47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fb0412a043_0_5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1" name="Google Shape;181;gfb0412a043_0_52"/>
          <p:cNvPicPr preferRelativeResize="0"/>
          <p:nvPr/>
        </p:nvPicPr>
        <p:blipFill rotWithShape="1">
          <a:blip r:embed="rId3">
            <a:alphaModFix/>
          </a:blip>
          <a:srcRect l="14651" t="9973" r="15710" b="4270"/>
          <a:stretch/>
        </p:blipFill>
        <p:spPr>
          <a:xfrm>
            <a:off x="773546" y="132985"/>
            <a:ext cx="7041250" cy="4877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yellow square with white dots&#10;&#10;Description automatically generated">
            <a:extLst>
              <a:ext uri="{FF2B5EF4-FFF2-40B4-BE49-F238E27FC236}">
                <a16:creationId xmlns:a16="http://schemas.microsoft.com/office/drawing/2014/main" id="{543DABB7-9AC7-9C2D-9EC9-07075963AC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7571" y="133522"/>
            <a:ext cx="468924" cy="46892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>
          <a:extLst>
            <a:ext uri="{FF2B5EF4-FFF2-40B4-BE49-F238E27FC236}">
              <a16:creationId xmlns:a16="http://schemas.microsoft.com/office/drawing/2014/main" id="{1F2FBCE2-0384-BFFA-E3CD-1C6F4ECF30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fb0412a043_0_52">
            <a:extLst>
              <a:ext uri="{FF2B5EF4-FFF2-40B4-BE49-F238E27FC236}">
                <a16:creationId xmlns:a16="http://schemas.microsoft.com/office/drawing/2014/main" id="{48AAC3A7-6ACC-B5EC-1E08-07457A1AE18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A yellow square with white dots&#10;&#10;Description automatically generated">
            <a:extLst>
              <a:ext uri="{FF2B5EF4-FFF2-40B4-BE49-F238E27FC236}">
                <a16:creationId xmlns:a16="http://schemas.microsoft.com/office/drawing/2014/main" id="{6C9A9063-96EE-8C0B-5EC3-CBA752B16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7571" y="133522"/>
            <a:ext cx="468924" cy="468924"/>
          </a:xfrm>
          <a:prstGeom prst="rect">
            <a:avLst/>
          </a:prstGeom>
        </p:spPr>
      </p:pic>
      <p:sp>
        <p:nvSpPr>
          <p:cNvPr id="8" name="Google Shape;174;gfb0412a043_0_45">
            <a:extLst>
              <a:ext uri="{FF2B5EF4-FFF2-40B4-BE49-F238E27FC236}">
                <a16:creationId xmlns:a16="http://schemas.microsoft.com/office/drawing/2014/main" id="{55364A38-4A6E-5E50-2DD8-BCD03EC29C3A}"/>
              </a:ext>
            </a:extLst>
          </p:cNvPr>
          <p:cNvSpPr txBox="1"/>
          <p:nvPr/>
        </p:nvSpPr>
        <p:spPr>
          <a:xfrm>
            <a:off x="97796" y="133522"/>
            <a:ext cx="2401305" cy="31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bg1"/>
                </a:solidFill>
                <a:latin typeface="Trebuchet MS"/>
                <a:ea typeface="Trebuchet MS"/>
                <a:cs typeface="Trebuchet MS"/>
                <a:sym typeface="Trebuchet MS"/>
              </a:rPr>
              <a:t>VATC.org/</a:t>
            </a:r>
            <a:r>
              <a:rPr lang="en-US" sz="1600" b="0" i="0" u="none" strike="noStrike" cap="none" dirty="0">
                <a:solidFill>
                  <a:srgbClr val="FF6600"/>
                </a:solidFill>
                <a:latin typeface="Trebuchet MS"/>
                <a:ea typeface="Trebuchet MS"/>
                <a:cs typeface="Trebuchet MS"/>
                <a:sym typeface="Trebuchet MS"/>
              </a:rPr>
              <a:t>tourismzones</a:t>
            </a:r>
            <a:endParaRPr sz="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D7610F-8EC3-B37A-84ED-8155F8B9B9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53921"/>
            <a:ext cx="9144000" cy="414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4172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fb0412a043_0_5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A yellow square with white dots&#10;&#10;Description automatically generated">
            <a:extLst>
              <a:ext uri="{FF2B5EF4-FFF2-40B4-BE49-F238E27FC236}">
                <a16:creationId xmlns:a16="http://schemas.microsoft.com/office/drawing/2014/main" id="{543DABB7-9AC7-9C2D-9EC9-07075963A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7571" y="133522"/>
            <a:ext cx="468924" cy="468924"/>
          </a:xfrm>
          <a:prstGeom prst="rect">
            <a:avLst/>
          </a:prstGeom>
        </p:spPr>
      </p:pic>
      <p:sp>
        <p:nvSpPr>
          <p:cNvPr id="8" name="Google Shape;174;gfb0412a043_0_45">
            <a:extLst>
              <a:ext uri="{FF2B5EF4-FFF2-40B4-BE49-F238E27FC236}">
                <a16:creationId xmlns:a16="http://schemas.microsoft.com/office/drawing/2014/main" id="{E78C72D5-CADC-4580-0F50-9DF42418B57A}"/>
              </a:ext>
            </a:extLst>
          </p:cNvPr>
          <p:cNvSpPr txBox="1"/>
          <p:nvPr/>
        </p:nvSpPr>
        <p:spPr>
          <a:xfrm>
            <a:off x="97796" y="133522"/>
            <a:ext cx="2401305" cy="31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bg1"/>
                </a:solidFill>
                <a:latin typeface="Trebuchet MS"/>
                <a:ea typeface="Trebuchet MS"/>
                <a:cs typeface="Trebuchet MS"/>
                <a:sym typeface="Trebuchet MS"/>
              </a:rPr>
              <a:t>VATC.org/</a:t>
            </a:r>
            <a:r>
              <a:rPr lang="en-US" sz="1600" b="0" i="0" u="none" strike="noStrike" cap="none" dirty="0">
                <a:solidFill>
                  <a:srgbClr val="FF6600"/>
                </a:solidFill>
                <a:latin typeface="Trebuchet MS"/>
                <a:ea typeface="Trebuchet MS"/>
                <a:cs typeface="Trebuchet MS"/>
                <a:sym typeface="Trebuchet MS"/>
              </a:rPr>
              <a:t>tourismzones</a:t>
            </a:r>
            <a:endParaRPr sz="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EE41D1-DAC3-095E-A47A-91165D92D8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0928" y="0"/>
            <a:ext cx="430214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929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g12861e117a8_0_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7152" y="1876425"/>
            <a:ext cx="1863750" cy="11294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4" name="Google Shape;134;g12861e117a8_0_23"/>
          <p:cNvCxnSpPr/>
          <p:nvPr/>
        </p:nvCxnSpPr>
        <p:spPr>
          <a:xfrm rot="10800000">
            <a:off x="3686634" y="1922425"/>
            <a:ext cx="0" cy="10116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3DEB138-BDED-8041-D9DE-839562A0271D}"/>
              </a:ext>
            </a:extLst>
          </p:cNvPr>
          <p:cNvGrpSpPr/>
          <p:nvPr/>
        </p:nvGrpSpPr>
        <p:grpSpPr>
          <a:xfrm>
            <a:off x="4039406" y="1974165"/>
            <a:ext cx="887906" cy="1298415"/>
            <a:chOff x="4232734" y="1974165"/>
            <a:chExt cx="887906" cy="1298415"/>
          </a:xfrm>
        </p:grpSpPr>
        <p:pic>
          <p:nvPicPr>
            <p:cNvPr id="15" name="Picture 14" descr="A blue square with white building&#10;&#10;Description automatically generated">
              <a:extLst>
                <a:ext uri="{FF2B5EF4-FFF2-40B4-BE49-F238E27FC236}">
                  <a16:creationId xmlns:a16="http://schemas.microsoft.com/office/drawing/2014/main" id="{292BB9C2-286D-EA64-B2AE-4E06453C4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32734" y="1974165"/>
              <a:ext cx="887906" cy="88885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959C127-83A3-48CD-AC2A-EDBF201820CE}"/>
                </a:ext>
              </a:extLst>
            </p:cNvPr>
            <p:cNvSpPr txBox="1"/>
            <p:nvPr/>
          </p:nvSpPr>
          <p:spPr>
            <a:xfrm>
              <a:off x="4232734" y="2934026"/>
              <a:ext cx="8879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TDFP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9555186-63FE-4BA6-9F89-928B654A43BC}"/>
              </a:ext>
            </a:extLst>
          </p:cNvPr>
          <p:cNvGrpSpPr/>
          <p:nvPr/>
        </p:nvGrpSpPr>
        <p:grpSpPr>
          <a:xfrm>
            <a:off x="5200976" y="1974164"/>
            <a:ext cx="894554" cy="1298416"/>
            <a:chOff x="5480060" y="1974164"/>
            <a:chExt cx="894554" cy="1298416"/>
          </a:xfrm>
        </p:grpSpPr>
        <p:pic>
          <p:nvPicPr>
            <p:cNvPr id="17" name="Picture 16" descr="A yellow square with white dots&#10;&#10;Description automatically generated">
              <a:extLst>
                <a:ext uri="{FF2B5EF4-FFF2-40B4-BE49-F238E27FC236}">
                  <a16:creationId xmlns:a16="http://schemas.microsoft.com/office/drawing/2014/main" id="{BA575BB2-4226-09B0-7F11-094C7ACA7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85763" y="1974164"/>
              <a:ext cx="888851" cy="88885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F381ED3-33D5-C40E-3701-40134E55EB3C}"/>
                </a:ext>
              </a:extLst>
            </p:cNvPr>
            <p:cNvSpPr txBox="1"/>
            <p:nvPr/>
          </p:nvSpPr>
          <p:spPr>
            <a:xfrm>
              <a:off x="5480060" y="2934026"/>
              <a:ext cx="8879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TZONE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F5A5296-64F2-0C96-FE36-E3315D56CBDC}"/>
              </a:ext>
            </a:extLst>
          </p:cNvPr>
          <p:cNvGrpSpPr/>
          <p:nvPr/>
        </p:nvGrpSpPr>
        <p:grpSpPr>
          <a:xfrm>
            <a:off x="6362546" y="1974164"/>
            <a:ext cx="887907" cy="1307151"/>
            <a:chOff x="6727386" y="1965429"/>
            <a:chExt cx="887907" cy="1307151"/>
          </a:xfrm>
        </p:grpSpPr>
        <p:pic>
          <p:nvPicPr>
            <p:cNvPr id="19" name="Picture 18" descr="A green square with white dots and a cross&#10;&#10;Description automatically generated">
              <a:extLst>
                <a:ext uri="{FF2B5EF4-FFF2-40B4-BE49-F238E27FC236}">
                  <a16:creationId xmlns:a16="http://schemas.microsoft.com/office/drawing/2014/main" id="{B2397063-22C3-C648-84AB-BBBFFC64E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27386" y="1965429"/>
              <a:ext cx="887907" cy="88885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0EDCDE9-F1F2-EE7D-154E-B6A1D41CA0A7}"/>
                </a:ext>
              </a:extLst>
            </p:cNvPr>
            <p:cNvSpPr txBox="1"/>
            <p:nvPr/>
          </p:nvSpPr>
          <p:spPr>
            <a:xfrm>
              <a:off x="6767574" y="2934026"/>
              <a:ext cx="8178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TID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60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fb0412a043_0_5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A yellow square with white dots&#10;&#10;Description automatically generated">
            <a:extLst>
              <a:ext uri="{FF2B5EF4-FFF2-40B4-BE49-F238E27FC236}">
                <a16:creationId xmlns:a16="http://schemas.microsoft.com/office/drawing/2014/main" id="{543DABB7-9AC7-9C2D-9EC9-07075963A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7571" y="133522"/>
            <a:ext cx="468924" cy="468924"/>
          </a:xfrm>
          <a:prstGeom prst="rect">
            <a:avLst/>
          </a:prstGeom>
        </p:spPr>
      </p:pic>
      <p:sp>
        <p:nvSpPr>
          <p:cNvPr id="4" name="Google Shape;174;gfb0412a043_0_45">
            <a:extLst>
              <a:ext uri="{FF2B5EF4-FFF2-40B4-BE49-F238E27FC236}">
                <a16:creationId xmlns:a16="http://schemas.microsoft.com/office/drawing/2014/main" id="{BFE0057A-6D7D-718F-8D10-912C317FC59D}"/>
              </a:ext>
            </a:extLst>
          </p:cNvPr>
          <p:cNvSpPr txBox="1"/>
          <p:nvPr/>
        </p:nvSpPr>
        <p:spPr>
          <a:xfrm>
            <a:off x="97796" y="133522"/>
            <a:ext cx="2401305" cy="31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bg1"/>
                </a:solidFill>
                <a:latin typeface="Trebuchet MS"/>
                <a:ea typeface="Trebuchet MS"/>
                <a:cs typeface="Trebuchet MS"/>
                <a:sym typeface="Trebuchet MS"/>
              </a:rPr>
              <a:t>VATC.org/</a:t>
            </a:r>
            <a:r>
              <a:rPr lang="en-US" sz="1600" b="0" i="0" u="none" strike="noStrike" cap="none" dirty="0">
                <a:solidFill>
                  <a:srgbClr val="FF6600"/>
                </a:solidFill>
                <a:latin typeface="Trebuchet MS"/>
                <a:ea typeface="Trebuchet MS"/>
                <a:cs typeface="Trebuchet MS"/>
                <a:sym typeface="Trebuchet MS"/>
              </a:rPr>
              <a:t>tourismzones</a:t>
            </a:r>
            <a:endParaRPr sz="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CBDF69-FA96-F5E8-78E0-D3BAA7FF461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6237"/>
          <a:stretch>
            <a:fillRect/>
          </a:stretch>
        </p:blipFill>
        <p:spPr>
          <a:xfrm>
            <a:off x="0" y="735968"/>
            <a:ext cx="9144000" cy="422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167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>
          <a:extLst>
            <a:ext uri="{FF2B5EF4-FFF2-40B4-BE49-F238E27FC236}">
              <a16:creationId xmlns:a16="http://schemas.microsoft.com/office/drawing/2014/main" id="{1992AF0F-1B78-F64B-1BCE-3332B03FD3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fb0412a043_0_52">
            <a:extLst>
              <a:ext uri="{FF2B5EF4-FFF2-40B4-BE49-F238E27FC236}">
                <a16:creationId xmlns:a16="http://schemas.microsoft.com/office/drawing/2014/main" id="{FD2B372B-4BCF-219B-887A-EE766B7ADC88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A yellow square with white dots&#10;&#10;Description automatically generated">
            <a:extLst>
              <a:ext uri="{FF2B5EF4-FFF2-40B4-BE49-F238E27FC236}">
                <a16:creationId xmlns:a16="http://schemas.microsoft.com/office/drawing/2014/main" id="{E75DD52E-3193-FEDC-2F24-53F8A95FF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7571" y="133522"/>
            <a:ext cx="468924" cy="468924"/>
          </a:xfrm>
          <a:prstGeom prst="rect">
            <a:avLst/>
          </a:prstGeom>
        </p:spPr>
      </p:pic>
      <p:sp>
        <p:nvSpPr>
          <p:cNvPr id="4" name="Google Shape;174;gfb0412a043_0_45">
            <a:extLst>
              <a:ext uri="{FF2B5EF4-FFF2-40B4-BE49-F238E27FC236}">
                <a16:creationId xmlns:a16="http://schemas.microsoft.com/office/drawing/2014/main" id="{4F81863F-0D30-23DE-968D-F405AEB27436}"/>
              </a:ext>
            </a:extLst>
          </p:cNvPr>
          <p:cNvSpPr txBox="1"/>
          <p:nvPr/>
        </p:nvSpPr>
        <p:spPr>
          <a:xfrm>
            <a:off x="97796" y="133522"/>
            <a:ext cx="2401305" cy="31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bg1"/>
                </a:solidFill>
                <a:latin typeface="Trebuchet MS"/>
                <a:ea typeface="Trebuchet MS"/>
                <a:cs typeface="Trebuchet MS"/>
                <a:sym typeface="Trebuchet MS"/>
              </a:rPr>
              <a:t>VATC.org/</a:t>
            </a:r>
            <a:r>
              <a:rPr lang="en-US" sz="1600" b="0" i="0" u="none" strike="noStrike" cap="none" dirty="0">
                <a:solidFill>
                  <a:srgbClr val="FF6600"/>
                </a:solidFill>
                <a:latin typeface="Trebuchet MS"/>
                <a:ea typeface="Trebuchet MS"/>
                <a:cs typeface="Trebuchet MS"/>
                <a:sym typeface="Trebuchet MS"/>
              </a:rPr>
              <a:t>tourismzones</a:t>
            </a:r>
            <a:endParaRPr sz="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873FA7-CEFF-4201-3E69-B3A9B215C10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6237"/>
          <a:stretch>
            <a:fillRect/>
          </a:stretch>
        </p:blipFill>
        <p:spPr>
          <a:xfrm>
            <a:off x="0" y="735968"/>
            <a:ext cx="9144000" cy="42227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D81E2D-0640-5AEA-4EF3-1098A9CDE6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90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reen square with white dots and a cross&#10;&#10;Description automatically generated">
            <a:extLst>
              <a:ext uri="{FF2B5EF4-FFF2-40B4-BE49-F238E27FC236}">
                <a16:creationId xmlns:a16="http://schemas.microsoft.com/office/drawing/2014/main" id="{B2397063-22C3-C648-84AB-BBBFFC64E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7386" y="1965429"/>
            <a:ext cx="887907" cy="888852"/>
          </a:xfrm>
          <a:prstGeom prst="rect">
            <a:avLst/>
          </a:prstGeom>
        </p:spPr>
      </p:pic>
      <p:pic>
        <p:nvPicPr>
          <p:cNvPr id="133" name="Google Shape;133;g12861e117a8_0_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37152" y="1876425"/>
            <a:ext cx="1863750" cy="11294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4" name="Google Shape;134;g12861e117a8_0_23"/>
          <p:cNvCxnSpPr/>
          <p:nvPr/>
        </p:nvCxnSpPr>
        <p:spPr>
          <a:xfrm rot="10800000">
            <a:off x="3686634" y="1922425"/>
            <a:ext cx="0" cy="10116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0EDCDE9-F1F2-EE7D-154E-B6A1D41CA0A7}"/>
              </a:ext>
            </a:extLst>
          </p:cNvPr>
          <p:cNvSpPr txBox="1"/>
          <p:nvPr/>
        </p:nvSpPr>
        <p:spPr>
          <a:xfrm>
            <a:off x="6767574" y="2934026"/>
            <a:ext cx="8178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  <a:sym typeface="Arial"/>
              </a:rPr>
              <a:t>TID</a:t>
            </a:r>
          </a:p>
        </p:txBody>
      </p:sp>
    </p:spTree>
    <p:extLst>
      <p:ext uri="{BB962C8B-B14F-4D97-AF65-F5344CB8AC3E}">
        <p14:creationId xmlns:p14="http://schemas.microsoft.com/office/powerpoint/2010/main" val="19914728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square with white dots and a cross&#10;&#10;Description automatically generated">
            <a:extLst>
              <a:ext uri="{FF2B5EF4-FFF2-40B4-BE49-F238E27FC236}">
                <a16:creationId xmlns:a16="http://schemas.microsoft.com/office/drawing/2014/main" id="{600F622E-A1A0-B527-708D-5114ACCF4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7571" y="133522"/>
            <a:ext cx="468924" cy="469423"/>
          </a:xfrm>
          <a:prstGeom prst="rect">
            <a:avLst/>
          </a:prstGeom>
        </p:spPr>
      </p:pic>
      <p:sp>
        <p:nvSpPr>
          <p:cNvPr id="208" name="Google Shape;208;g14aba728110_3_10"/>
          <p:cNvSpPr txBox="1"/>
          <p:nvPr/>
        </p:nvSpPr>
        <p:spPr>
          <a:xfrm>
            <a:off x="6929" y="1661212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A business district created to increase revenue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for destination marketing &amp; capital investment</a:t>
            </a:r>
            <a:endParaRPr sz="2400" b="0" i="0" u="none" strike="noStrike" cap="none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209" name="Google Shape;209;g14aba728110_3_10"/>
          <p:cNvSpPr txBox="1"/>
          <p:nvPr/>
        </p:nvSpPr>
        <p:spPr>
          <a:xfrm>
            <a:off x="1514622" y="587082"/>
            <a:ext cx="632577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>
                <a:solidFill>
                  <a:srgbClr val="6AA100"/>
                </a:solidFill>
                <a:latin typeface="Arial"/>
                <a:ea typeface="Arial"/>
                <a:cs typeface="Arial"/>
                <a:sym typeface="Arial"/>
              </a:rPr>
              <a:t>Tourism Improvement Districts</a:t>
            </a:r>
            <a:endParaRPr sz="2400" b="1" i="0" u="none" strike="noStrike" cap="none" dirty="0">
              <a:solidFill>
                <a:srgbClr val="6AA1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g14aba728110_3_10"/>
          <p:cNvSpPr txBox="1"/>
          <p:nvPr/>
        </p:nvSpPr>
        <p:spPr>
          <a:xfrm>
            <a:off x="6929" y="4084037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211" name="Google Shape;211;g14aba728110_3_10"/>
          <p:cNvSpPr txBox="1"/>
          <p:nvPr/>
        </p:nvSpPr>
        <p:spPr>
          <a:xfrm>
            <a:off x="0" y="3225177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rPr>
              <a:t>Tourism businesses collect new visitor fees to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rPr>
              <a:t>fund local tourism marketing &amp; development </a:t>
            </a:r>
            <a:endParaRPr sz="2400" b="0" i="0" u="none" strike="noStrike" cap="none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  <p:cxnSp>
        <p:nvCxnSpPr>
          <p:cNvPr id="212" name="Google Shape;212;g14aba728110_3_10"/>
          <p:cNvCxnSpPr/>
          <p:nvPr/>
        </p:nvCxnSpPr>
        <p:spPr>
          <a:xfrm>
            <a:off x="2438402" y="2913975"/>
            <a:ext cx="4232700" cy="0"/>
          </a:xfrm>
          <a:prstGeom prst="straightConnector1">
            <a:avLst/>
          </a:prstGeom>
          <a:noFill/>
          <a:ln w="9525" cap="flat" cmpd="sng">
            <a:solidFill>
              <a:srgbClr val="6AA10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city&#10;&#10;Description automatically generated">
            <a:extLst>
              <a:ext uri="{FF2B5EF4-FFF2-40B4-BE49-F238E27FC236}">
                <a16:creationId xmlns:a16="http://schemas.microsoft.com/office/drawing/2014/main" id="{A20F1C40-C567-461B-112E-02CCB5C946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78" y="457531"/>
            <a:ext cx="8337968" cy="430795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0AE0C5F-37A8-D016-0080-709E8C9DBCEF}"/>
              </a:ext>
            </a:extLst>
          </p:cNvPr>
          <p:cNvSpPr/>
          <p:nvPr/>
        </p:nvSpPr>
        <p:spPr>
          <a:xfrm>
            <a:off x="1924148" y="457531"/>
            <a:ext cx="1677863" cy="1431234"/>
          </a:xfrm>
          <a:prstGeom prst="ellipse">
            <a:avLst/>
          </a:prstGeom>
          <a:solidFill>
            <a:schemeClr val="accent6">
              <a:alpha val="37000"/>
            </a:schemeClr>
          </a:solidFill>
          <a:ln w="539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73DFE71-71B6-AF68-1F1B-EF53D0F9CBE6}"/>
              </a:ext>
            </a:extLst>
          </p:cNvPr>
          <p:cNvSpPr/>
          <p:nvPr/>
        </p:nvSpPr>
        <p:spPr>
          <a:xfrm>
            <a:off x="8228138" y="2408583"/>
            <a:ext cx="372525" cy="1159565"/>
          </a:xfrm>
          <a:prstGeom prst="ellipse">
            <a:avLst/>
          </a:prstGeom>
          <a:solidFill>
            <a:schemeClr val="accent6">
              <a:alpha val="37000"/>
            </a:schemeClr>
          </a:solidFill>
          <a:ln w="539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901A2AC-45EE-8F9F-EEB8-E0BC3E06AB4C}"/>
              </a:ext>
            </a:extLst>
          </p:cNvPr>
          <p:cNvSpPr/>
          <p:nvPr/>
        </p:nvSpPr>
        <p:spPr>
          <a:xfrm>
            <a:off x="6352032" y="2611506"/>
            <a:ext cx="372525" cy="1159565"/>
          </a:xfrm>
          <a:prstGeom prst="ellipse">
            <a:avLst/>
          </a:prstGeom>
          <a:solidFill>
            <a:schemeClr val="accent6">
              <a:alpha val="37000"/>
            </a:schemeClr>
          </a:solidFill>
          <a:ln w="539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E067193-5933-152C-F6ED-8A2EA7915E4D}"/>
              </a:ext>
            </a:extLst>
          </p:cNvPr>
          <p:cNvSpPr/>
          <p:nvPr/>
        </p:nvSpPr>
        <p:spPr>
          <a:xfrm>
            <a:off x="1094419" y="3461781"/>
            <a:ext cx="362586" cy="309290"/>
          </a:xfrm>
          <a:prstGeom prst="ellipse">
            <a:avLst/>
          </a:prstGeom>
          <a:solidFill>
            <a:schemeClr val="accent6">
              <a:alpha val="37000"/>
            </a:schemeClr>
          </a:solidFill>
          <a:ln w="539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C691F74-9645-4478-C547-2618B5B6AA87}"/>
              </a:ext>
            </a:extLst>
          </p:cNvPr>
          <p:cNvSpPr/>
          <p:nvPr/>
        </p:nvSpPr>
        <p:spPr>
          <a:xfrm>
            <a:off x="7686995" y="3461781"/>
            <a:ext cx="362586" cy="309290"/>
          </a:xfrm>
          <a:prstGeom prst="ellipse">
            <a:avLst/>
          </a:prstGeom>
          <a:solidFill>
            <a:schemeClr val="accent6">
              <a:alpha val="37000"/>
            </a:schemeClr>
          </a:solidFill>
          <a:ln w="539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471C2EE-B789-FC7C-23BD-6DFF4A6FF5C4}"/>
              </a:ext>
            </a:extLst>
          </p:cNvPr>
          <p:cNvSpPr/>
          <p:nvPr/>
        </p:nvSpPr>
        <p:spPr>
          <a:xfrm>
            <a:off x="7110026" y="3152491"/>
            <a:ext cx="362586" cy="309290"/>
          </a:xfrm>
          <a:prstGeom prst="ellipse">
            <a:avLst/>
          </a:prstGeom>
          <a:solidFill>
            <a:schemeClr val="accent6">
              <a:alpha val="37000"/>
            </a:schemeClr>
          </a:solidFill>
          <a:ln w="539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D62B5EF-207F-380B-3EDC-DB4820C735D2}"/>
              </a:ext>
            </a:extLst>
          </p:cNvPr>
          <p:cNvSpPr/>
          <p:nvPr/>
        </p:nvSpPr>
        <p:spPr>
          <a:xfrm>
            <a:off x="2588952" y="2759416"/>
            <a:ext cx="362586" cy="309290"/>
          </a:xfrm>
          <a:prstGeom prst="ellipse">
            <a:avLst/>
          </a:prstGeom>
          <a:solidFill>
            <a:schemeClr val="accent6">
              <a:alpha val="37000"/>
            </a:schemeClr>
          </a:solidFill>
          <a:ln w="539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32D852E-8EC0-0364-FEAE-8CC3ADA8E770}"/>
              </a:ext>
            </a:extLst>
          </p:cNvPr>
          <p:cNvSpPr/>
          <p:nvPr/>
        </p:nvSpPr>
        <p:spPr>
          <a:xfrm>
            <a:off x="2113916" y="3017833"/>
            <a:ext cx="362586" cy="309290"/>
          </a:xfrm>
          <a:prstGeom prst="ellipse">
            <a:avLst/>
          </a:prstGeom>
          <a:solidFill>
            <a:schemeClr val="accent6">
              <a:alpha val="37000"/>
            </a:schemeClr>
          </a:solidFill>
          <a:ln w="539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BC0C155-2285-C01B-13C7-1A98C2DE5148}"/>
              </a:ext>
            </a:extLst>
          </p:cNvPr>
          <p:cNvSpPr/>
          <p:nvPr/>
        </p:nvSpPr>
        <p:spPr>
          <a:xfrm>
            <a:off x="1612917" y="3254736"/>
            <a:ext cx="362586" cy="309290"/>
          </a:xfrm>
          <a:prstGeom prst="ellipse">
            <a:avLst/>
          </a:prstGeom>
          <a:solidFill>
            <a:schemeClr val="accent6">
              <a:alpha val="37000"/>
            </a:schemeClr>
          </a:solidFill>
          <a:ln w="539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80A7F26-00AD-5C04-0F1C-4FBCDC7C08ED}"/>
              </a:ext>
            </a:extLst>
          </p:cNvPr>
          <p:cNvSpPr/>
          <p:nvPr/>
        </p:nvSpPr>
        <p:spPr>
          <a:xfrm>
            <a:off x="731833" y="2356881"/>
            <a:ext cx="362586" cy="309290"/>
          </a:xfrm>
          <a:prstGeom prst="ellipse">
            <a:avLst/>
          </a:prstGeom>
          <a:solidFill>
            <a:schemeClr val="accent6">
              <a:alpha val="37000"/>
            </a:schemeClr>
          </a:solidFill>
          <a:ln w="539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C68EB60-45F7-3549-30C8-0E62DDF97E0F}"/>
              </a:ext>
            </a:extLst>
          </p:cNvPr>
          <p:cNvSpPr/>
          <p:nvPr/>
        </p:nvSpPr>
        <p:spPr>
          <a:xfrm>
            <a:off x="1207062" y="2099293"/>
            <a:ext cx="362586" cy="309290"/>
          </a:xfrm>
          <a:prstGeom prst="ellipse">
            <a:avLst/>
          </a:prstGeom>
          <a:solidFill>
            <a:schemeClr val="accent6">
              <a:alpha val="37000"/>
            </a:schemeClr>
          </a:solidFill>
          <a:ln w="539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5521B34-952C-E89E-9600-C1275446B78A}"/>
              </a:ext>
            </a:extLst>
          </p:cNvPr>
          <p:cNvSpPr/>
          <p:nvPr/>
        </p:nvSpPr>
        <p:spPr>
          <a:xfrm>
            <a:off x="1578316" y="1860155"/>
            <a:ext cx="362586" cy="309290"/>
          </a:xfrm>
          <a:prstGeom prst="ellipse">
            <a:avLst/>
          </a:prstGeom>
          <a:solidFill>
            <a:schemeClr val="accent6">
              <a:alpha val="37000"/>
            </a:schemeClr>
          </a:solidFill>
          <a:ln w="539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6E1BEE6-F091-0A77-EA40-5E521B9CFAB2}"/>
              </a:ext>
            </a:extLst>
          </p:cNvPr>
          <p:cNvSpPr/>
          <p:nvPr/>
        </p:nvSpPr>
        <p:spPr>
          <a:xfrm>
            <a:off x="2113916" y="3672159"/>
            <a:ext cx="362586" cy="309290"/>
          </a:xfrm>
          <a:prstGeom prst="ellipse">
            <a:avLst/>
          </a:prstGeom>
          <a:solidFill>
            <a:schemeClr val="accent6">
              <a:alpha val="37000"/>
            </a:schemeClr>
          </a:solidFill>
          <a:ln w="539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1CBEEC3-D9CC-22EB-3304-AACCA4426010}"/>
              </a:ext>
            </a:extLst>
          </p:cNvPr>
          <p:cNvSpPr/>
          <p:nvPr/>
        </p:nvSpPr>
        <p:spPr>
          <a:xfrm>
            <a:off x="4232974" y="2759416"/>
            <a:ext cx="362586" cy="309290"/>
          </a:xfrm>
          <a:prstGeom prst="ellipse">
            <a:avLst/>
          </a:prstGeom>
          <a:solidFill>
            <a:schemeClr val="accent6">
              <a:alpha val="37000"/>
            </a:schemeClr>
          </a:solidFill>
          <a:ln w="539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9A66F6F-F75D-BEE0-D274-F05BD778B1D5}"/>
              </a:ext>
            </a:extLst>
          </p:cNvPr>
          <p:cNvSpPr/>
          <p:nvPr/>
        </p:nvSpPr>
        <p:spPr>
          <a:xfrm>
            <a:off x="4646062" y="3068706"/>
            <a:ext cx="362586" cy="309290"/>
          </a:xfrm>
          <a:prstGeom prst="ellipse">
            <a:avLst/>
          </a:prstGeom>
          <a:solidFill>
            <a:schemeClr val="accent6">
              <a:alpha val="37000"/>
            </a:schemeClr>
          </a:solidFill>
          <a:ln w="539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F2C8467-4F77-D493-B1FD-5613321E6F15}"/>
              </a:ext>
            </a:extLst>
          </p:cNvPr>
          <p:cNvSpPr/>
          <p:nvPr/>
        </p:nvSpPr>
        <p:spPr>
          <a:xfrm>
            <a:off x="4414267" y="1548379"/>
            <a:ext cx="362586" cy="309290"/>
          </a:xfrm>
          <a:prstGeom prst="ellipse">
            <a:avLst/>
          </a:prstGeom>
          <a:solidFill>
            <a:schemeClr val="accent6">
              <a:alpha val="37000"/>
            </a:schemeClr>
          </a:solidFill>
          <a:ln w="539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een square with white dots and a cross&#10;&#10;Description automatically generated">
            <a:extLst>
              <a:ext uri="{FF2B5EF4-FFF2-40B4-BE49-F238E27FC236}">
                <a16:creationId xmlns:a16="http://schemas.microsoft.com/office/drawing/2014/main" id="{5D760B75-0103-843E-F8D5-99DCC39480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7571" y="133522"/>
            <a:ext cx="468924" cy="46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1930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city&#10;&#10;Description automatically generated">
            <a:extLst>
              <a:ext uri="{FF2B5EF4-FFF2-40B4-BE49-F238E27FC236}">
                <a16:creationId xmlns:a16="http://schemas.microsoft.com/office/drawing/2014/main" id="{A20F1C40-C567-461B-112E-02CCB5C946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78" y="457531"/>
            <a:ext cx="8337968" cy="430795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0FAC067-96DF-379A-57F0-1B1BB810EC85}"/>
              </a:ext>
            </a:extLst>
          </p:cNvPr>
          <p:cNvSpPr/>
          <p:nvPr/>
        </p:nvSpPr>
        <p:spPr>
          <a:xfrm>
            <a:off x="5153634" y="1595231"/>
            <a:ext cx="372525" cy="356482"/>
          </a:xfrm>
          <a:prstGeom prst="ellipse">
            <a:avLst/>
          </a:prstGeom>
          <a:solidFill>
            <a:schemeClr val="tx1">
              <a:alpha val="3700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9A39371-1767-A4D5-6878-9D821CF085E4}"/>
              </a:ext>
            </a:extLst>
          </p:cNvPr>
          <p:cNvSpPr/>
          <p:nvPr/>
        </p:nvSpPr>
        <p:spPr>
          <a:xfrm>
            <a:off x="5564451" y="1369944"/>
            <a:ext cx="372525" cy="356482"/>
          </a:xfrm>
          <a:prstGeom prst="ellipse">
            <a:avLst/>
          </a:prstGeom>
          <a:solidFill>
            <a:schemeClr val="tx1">
              <a:alpha val="3700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73DFE71-71B6-AF68-1F1B-EF53D0F9CBE6}"/>
              </a:ext>
            </a:extLst>
          </p:cNvPr>
          <p:cNvSpPr/>
          <p:nvPr/>
        </p:nvSpPr>
        <p:spPr>
          <a:xfrm>
            <a:off x="8228138" y="2408583"/>
            <a:ext cx="372525" cy="1159565"/>
          </a:xfrm>
          <a:prstGeom prst="ellipse">
            <a:avLst/>
          </a:prstGeom>
          <a:solidFill>
            <a:schemeClr val="accent6">
              <a:alpha val="37000"/>
            </a:schemeClr>
          </a:solidFill>
          <a:ln w="539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986BF8-2403-53D1-9FDD-D97896F9D80B}"/>
              </a:ext>
            </a:extLst>
          </p:cNvPr>
          <p:cNvSpPr/>
          <p:nvPr/>
        </p:nvSpPr>
        <p:spPr>
          <a:xfrm>
            <a:off x="5655172" y="781879"/>
            <a:ext cx="372525" cy="356482"/>
          </a:xfrm>
          <a:prstGeom prst="ellipse">
            <a:avLst/>
          </a:prstGeom>
          <a:solidFill>
            <a:schemeClr val="tx1">
              <a:alpha val="3700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901A2AC-45EE-8F9F-EEB8-E0BC3E06AB4C}"/>
              </a:ext>
            </a:extLst>
          </p:cNvPr>
          <p:cNvSpPr/>
          <p:nvPr/>
        </p:nvSpPr>
        <p:spPr>
          <a:xfrm>
            <a:off x="6362894" y="2611506"/>
            <a:ext cx="372525" cy="1159565"/>
          </a:xfrm>
          <a:prstGeom prst="ellipse">
            <a:avLst/>
          </a:prstGeom>
          <a:solidFill>
            <a:schemeClr val="accent6">
              <a:alpha val="37000"/>
            </a:schemeClr>
          </a:solidFill>
          <a:ln w="539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23BD0F0-92AA-E555-CD60-59E0268136C6}"/>
              </a:ext>
            </a:extLst>
          </p:cNvPr>
          <p:cNvSpPr/>
          <p:nvPr/>
        </p:nvSpPr>
        <p:spPr>
          <a:xfrm>
            <a:off x="1924148" y="457531"/>
            <a:ext cx="1677863" cy="1431234"/>
          </a:xfrm>
          <a:prstGeom prst="ellipse">
            <a:avLst/>
          </a:prstGeom>
          <a:solidFill>
            <a:schemeClr val="accent6">
              <a:alpha val="37000"/>
            </a:schemeClr>
          </a:solidFill>
          <a:ln w="539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green square with white dots and a cross&#10;&#10;Description automatically generated">
            <a:extLst>
              <a:ext uri="{FF2B5EF4-FFF2-40B4-BE49-F238E27FC236}">
                <a16:creationId xmlns:a16="http://schemas.microsoft.com/office/drawing/2014/main" id="{3BA6A33E-11AD-1ACB-E8E6-5D54B1B90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7571" y="133522"/>
            <a:ext cx="468924" cy="46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9743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city&#10;&#10;Description automatically generated">
            <a:extLst>
              <a:ext uri="{FF2B5EF4-FFF2-40B4-BE49-F238E27FC236}">
                <a16:creationId xmlns:a16="http://schemas.microsoft.com/office/drawing/2014/main" id="{A20F1C40-C567-461B-112E-02CCB5C946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78" y="457531"/>
            <a:ext cx="8337968" cy="430795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0FAC067-96DF-379A-57F0-1B1BB810EC85}"/>
              </a:ext>
            </a:extLst>
          </p:cNvPr>
          <p:cNvSpPr/>
          <p:nvPr/>
        </p:nvSpPr>
        <p:spPr>
          <a:xfrm>
            <a:off x="5153634" y="1595231"/>
            <a:ext cx="372525" cy="356482"/>
          </a:xfrm>
          <a:prstGeom prst="ellipse">
            <a:avLst/>
          </a:prstGeom>
          <a:solidFill>
            <a:schemeClr val="tx1">
              <a:alpha val="3700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9A39371-1767-A4D5-6878-9D821CF085E4}"/>
              </a:ext>
            </a:extLst>
          </p:cNvPr>
          <p:cNvSpPr/>
          <p:nvPr/>
        </p:nvSpPr>
        <p:spPr>
          <a:xfrm>
            <a:off x="5564451" y="1369944"/>
            <a:ext cx="372525" cy="356482"/>
          </a:xfrm>
          <a:prstGeom prst="ellipse">
            <a:avLst/>
          </a:prstGeom>
          <a:solidFill>
            <a:schemeClr val="tx1">
              <a:alpha val="3700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986BF8-2403-53D1-9FDD-D97896F9D80B}"/>
              </a:ext>
            </a:extLst>
          </p:cNvPr>
          <p:cNvSpPr/>
          <p:nvPr/>
        </p:nvSpPr>
        <p:spPr>
          <a:xfrm>
            <a:off x="5655172" y="781879"/>
            <a:ext cx="372525" cy="356482"/>
          </a:xfrm>
          <a:prstGeom prst="ellipse">
            <a:avLst/>
          </a:prstGeom>
          <a:solidFill>
            <a:schemeClr val="tx1">
              <a:alpha val="3700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0D3F1DD-9BB4-46CE-1EF1-D996F7238172}"/>
              </a:ext>
            </a:extLst>
          </p:cNvPr>
          <p:cNvSpPr/>
          <p:nvPr/>
        </p:nvSpPr>
        <p:spPr>
          <a:xfrm>
            <a:off x="543337" y="88349"/>
            <a:ext cx="8271709" cy="5046314"/>
          </a:xfrm>
          <a:prstGeom prst="ellipse">
            <a:avLst/>
          </a:prstGeom>
          <a:solidFill>
            <a:srgbClr val="AFDDFF">
              <a:alpha val="3700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green square with white dots and a cross&#10;&#10;Description automatically generated">
            <a:extLst>
              <a:ext uri="{FF2B5EF4-FFF2-40B4-BE49-F238E27FC236}">
                <a16:creationId xmlns:a16="http://schemas.microsoft.com/office/drawing/2014/main" id="{3BA6A33E-11AD-1ACB-E8E6-5D54B1B90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7571" y="133522"/>
            <a:ext cx="468924" cy="46942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73DFE71-71B6-AF68-1F1B-EF53D0F9CBE6}"/>
              </a:ext>
            </a:extLst>
          </p:cNvPr>
          <p:cNvSpPr/>
          <p:nvPr/>
        </p:nvSpPr>
        <p:spPr>
          <a:xfrm>
            <a:off x="8228138" y="2408583"/>
            <a:ext cx="372525" cy="1159565"/>
          </a:xfrm>
          <a:prstGeom prst="ellipse">
            <a:avLst/>
          </a:prstGeom>
          <a:solidFill>
            <a:schemeClr val="accent6">
              <a:alpha val="37000"/>
            </a:schemeClr>
          </a:solidFill>
          <a:ln w="539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901A2AC-45EE-8F9F-EEB8-E0BC3E06AB4C}"/>
              </a:ext>
            </a:extLst>
          </p:cNvPr>
          <p:cNvSpPr/>
          <p:nvPr/>
        </p:nvSpPr>
        <p:spPr>
          <a:xfrm>
            <a:off x="6362894" y="2611506"/>
            <a:ext cx="372525" cy="1159565"/>
          </a:xfrm>
          <a:prstGeom prst="ellipse">
            <a:avLst/>
          </a:prstGeom>
          <a:solidFill>
            <a:schemeClr val="accent6">
              <a:alpha val="37000"/>
            </a:schemeClr>
          </a:solidFill>
          <a:ln w="539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23BD0F0-92AA-E555-CD60-59E0268136C6}"/>
              </a:ext>
            </a:extLst>
          </p:cNvPr>
          <p:cNvSpPr/>
          <p:nvPr/>
        </p:nvSpPr>
        <p:spPr>
          <a:xfrm>
            <a:off x="1924148" y="457531"/>
            <a:ext cx="1677863" cy="1431234"/>
          </a:xfrm>
          <a:prstGeom prst="ellipse">
            <a:avLst/>
          </a:prstGeom>
          <a:solidFill>
            <a:schemeClr val="accent6">
              <a:alpha val="37000"/>
            </a:schemeClr>
          </a:solidFill>
          <a:ln w="539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5336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>
          <a:extLst>
            <a:ext uri="{FF2B5EF4-FFF2-40B4-BE49-F238E27FC236}">
              <a16:creationId xmlns:a16="http://schemas.microsoft.com/office/drawing/2014/main" id="{CE1DE379-DCB6-5146-BCEF-8555634ED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4aba728110_3_38">
            <a:extLst>
              <a:ext uri="{FF2B5EF4-FFF2-40B4-BE49-F238E27FC236}">
                <a16:creationId xmlns:a16="http://schemas.microsoft.com/office/drawing/2014/main" id="{AF0F453B-4F1F-C8A1-D7FE-8EBA62B71FA2}"/>
              </a:ext>
            </a:extLst>
          </p:cNvPr>
          <p:cNvSpPr txBox="1"/>
          <p:nvPr/>
        </p:nvSpPr>
        <p:spPr>
          <a:xfrm>
            <a:off x="143416" y="1573425"/>
            <a:ext cx="2694180" cy="1900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300" b="1" i="0" u="none" strike="noStrike" cap="none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Benefited Businesses</a:t>
            </a:r>
            <a:endParaRPr sz="1300" b="1" i="0" u="none" strike="noStrike" cap="none" dirty="0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0" i="1" u="none" strike="noStrike" cap="none" dirty="0">
                <a:solidFill>
                  <a:srgbClr val="FCB03C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Tourism Businesses </a:t>
            </a:r>
            <a:endParaRPr sz="1300" b="0" i="0" u="none" strike="noStrike" cap="none" dirty="0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800" b="0" i="1" u="none" strike="noStrike" cap="none" dirty="0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404813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 pitchFamily="34" charset="0"/>
              <a:buChar char="•"/>
            </a:pPr>
            <a:r>
              <a:rPr lang="en-US" sz="1300" b="0" i="0" u="none" strike="noStrike" cap="none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Initiates TID interest</a:t>
            </a:r>
            <a:endParaRPr sz="1300" b="0" i="0" u="none" strike="noStrike" cap="none" dirty="0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404813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 pitchFamily="34" charset="0"/>
              <a:buChar char="•"/>
            </a:pPr>
            <a:r>
              <a:rPr lang="en-US" sz="1300" b="0" i="0" u="none" strike="noStrike" cap="none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Identify boundaries</a:t>
            </a:r>
          </a:p>
          <a:p>
            <a:pPr marL="404813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Creates plan for $</a:t>
            </a:r>
            <a:endParaRPr sz="1300" b="0" i="0" u="none" strike="noStrike" cap="none" dirty="0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404813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 pitchFamily="34" charset="0"/>
              <a:buChar char="•"/>
            </a:pPr>
            <a:r>
              <a:rPr lang="en-US" sz="1300" b="0" i="0" u="none" strike="noStrike" cap="none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Petition locality to collect $</a:t>
            </a:r>
            <a:endParaRPr sz="1300" b="0" i="0" u="none" strike="noStrike" cap="none" dirty="0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cxnSp>
        <p:nvCxnSpPr>
          <p:cNvPr id="231" name="Google Shape;231;g14aba728110_3_38">
            <a:extLst>
              <a:ext uri="{FF2B5EF4-FFF2-40B4-BE49-F238E27FC236}">
                <a16:creationId xmlns:a16="http://schemas.microsoft.com/office/drawing/2014/main" id="{6EB027A0-A3D3-CE64-12CB-949088E814DA}"/>
              </a:ext>
            </a:extLst>
          </p:cNvPr>
          <p:cNvCxnSpPr/>
          <p:nvPr/>
        </p:nvCxnSpPr>
        <p:spPr>
          <a:xfrm>
            <a:off x="2909100" y="1931700"/>
            <a:ext cx="5700" cy="3056100"/>
          </a:xfrm>
          <a:prstGeom prst="straightConnector1">
            <a:avLst/>
          </a:prstGeom>
          <a:noFill/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2" name="Google Shape;232;g14aba728110_3_38">
            <a:extLst>
              <a:ext uri="{FF2B5EF4-FFF2-40B4-BE49-F238E27FC236}">
                <a16:creationId xmlns:a16="http://schemas.microsoft.com/office/drawing/2014/main" id="{B1F007AE-1C62-42E9-26B1-E59C2ECD2FF4}"/>
              </a:ext>
            </a:extLst>
          </p:cNvPr>
          <p:cNvCxnSpPr/>
          <p:nvPr/>
        </p:nvCxnSpPr>
        <p:spPr>
          <a:xfrm>
            <a:off x="5549595" y="1931789"/>
            <a:ext cx="23700" cy="3056100"/>
          </a:xfrm>
          <a:prstGeom prst="straightConnector1">
            <a:avLst/>
          </a:prstGeom>
          <a:noFill/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33" name="Google Shape;233;g14aba728110_3_38">
            <a:extLst>
              <a:ext uri="{FF2B5EF4-FFF2-40B4-BE49-F238E27FC236}">
                <a16:creationId xmlns:a16="http://schemas.microsoft.com/office/drawing/2014/main" id="{411C3027-3EF5-52A0-89EC-B33EEE8D8454}"/>
              </a:ext>
            </a:extLst>
          </p:cNvPr>
          <p:cNvSpPr txBox="1"/>
          <p:nvPr/>
        </p:nvSpPr>
        <p:spPr>
          <a:xfrm>
            <a:off x="3010188" y="1573425"/>
            <a:ext cx="2450400" cy="1592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300" b="1" i="0" u="none" strike="noStrike" cap="none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Locality</a:t>
            </a:r>
            <a:endParaRPr sz="1300" b="1" i="0" u="none" strike="noStrike" cap="none" dirty="0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0" i="1" u="none" strike="noStrike" cap="none" dirty="0">
                <a:solidFill>
                  <a:srgbClr val="1480B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Municipality containing TID</a:t>
            </a:r>
            <a:endParaRPr sz="1300" b="0" i="0" u="none" strike="noStrike" cap="none" dirty="0">
              <a:solidFill>
                <a:srgbClr val="1480B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300" b="0" i="1" u="none" strike="noStrike" cap="none" dirty="0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228600" marR="0" lvl="0" indent="-222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ibre Franklin"/>
              <a:buChar char="•"/>
            </a:pPr>
            <a:r>
              <a:rPr lang="en-US" sz="1300" dirty="0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</a:t>
            </a:r>
            <a:r>
              <a:rPr lang="en-US" sz="1300" b="0" i="0" u="none" strike="noStrike" cap="none" dirty="0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ublic hearing review</a:t>
            </a:r>
            <a:endParaRPr sz="1300" b="0" i="0" u="none" strike="noStrike" cap="none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228600" marR="0" lvl="0" indent="-222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ibre Franklin"/>
              <a:buChar char="•"/>
            </a:pPr>
            <a:r>
              <a:rPr lang="en-US" sz="1300" b="0" i="0" u="none" strike="noStrike" cap="none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Approves petition </a:t>
            </a:r>
            <a:endParaRPr sz="1300" b="0" i="0" u="none" strike="noStrike" cap="none" dirty="0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228600" marR="0" lvl="0" indent="-222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ibre Franklin"/>
              <a:buChar char="•"/>
            </a:pPr>
            <a:r>
              <a:rPr lang="en-US" sz="1300" b="0" i="0" u="none" strike="noStrike" cap="none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Collects fees &gt; TID</a:t>
            </a:r>
            <a:endParaRPr sz="1300" b="0" i="0" u="none" strike="noStrike" cap="none" dirty="0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2" name="Picture 1" descr="A green square with white dots and a cross&#10;&#10;Description automatically generated">
            <a:extLst>
              <a:ext uri="{FF2B5EF4-FFF2-40B4-BE49-F238E27FC236}">
                <a16:creationId xmlns:a16="http://schemas.microsoft.com/office/drawing/2014/main" id="{4F99098F-66F7-A1D0-3B20-C9FDE59B7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7571" y="133522"/>
            <a:ext cx="468924" cy="4694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F787CE-B7C2-E149-325D-946CDF91F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130" y="161062"/>
            <a:ext cx="1510268" cy="1387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A26424-C983-4D21-4F92-067AF1815B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1279" y="158621"/>
            <a:ext cx="1510268" cy="15762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93AC46-9A19-B50C-83C6-C6682D3234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1916" y="154154"/>
            <a:ext cx="1515421" cy="1419270"/>
          </a:xfrm>
          <a:prstGeom prst="rect">
            <a:avLst/>
          </a:prstGeom>
        </p:spPr>
      </p:pic>
      <p:sp>
        <p:nvSpPr>
          <p:cNvPr id="11" name="Google Shape;238;g14aba728110_3_38">
            <a:extLst>
              <a:ext uri="{FF2B5EF4-FFF2-40B4-BE49-F238E27FC236}">
                <a16:creationId xmlns:a16="http://schemas.microsoft.com/office/drawing/2014/main" id="{2E84778A-B2A0-90DB-9A3B-535D14A5A132}"/>
              </a:ext>
            </a:extLst>
          </p:cNvPr>
          <p:cNvSpPr txBox="1"/>
          <p:nvPr/>
        </p:nvSpPr>
        <p:spPr>
          <a:xfrm>
            <a:off x="5580208" y="1573979"/>
            <a:ext cx="3423300" cy="1554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 b="1" i="0" u="none" strike="noStrike" cap="none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Governing Board</a:t>
            </a:r>
            <a:endParaRPr sz="1300" b="1" i="0" u="none" strike="noStrike" cap="none" dirty="0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 b="0" i="1" u="none" strike="noStrike" cap="none" dirty="0">
                <a:solidFill>
                  <a:srgbClr val="92D05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Governing Board over TID Plan</a:t>
            </a:r>
            <a:endParaRPr sz="1300" b="0" i="0" u="none" strike="noStrike" cap="none" dirty="0">
              <a:solidFill>
                <a:srgbClr val="92D05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700" b="0" i="1" u="none" strike="noStrike" cap="none" dirty="0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285750" marR="0" lvl="0" indent="-165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ibre Franklin"/>
              <a:buChar char="•"/>
            </a:pPr>
            <a:r>
              <a:rPr lang="en-US" sz="1300" b="0" i="0" u="none" strike="noStrike" cap="none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Directs the funds</a:t>
            </a:r>
            <a:endParaRPr sz="1300" b="0" i="0" u="none" strike="noStrike" cap="none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285750" marR="0" lvl="0" indent="-165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ibre Franklin"/>
              <a:buChar char="•"/>
            </a:pPr>
            <a:r>
              <a:rPr lang="en-US" sz="1300" b="0" i="0" u="none" strike="noStrike" cap="none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Executes the plan</a:t>
            </a:r>
            <a:endParaRPr sz="1300" b="0" i="0" u="none" strike="noStrike" cap="none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285750" marR="0" lvl="0" indent="-165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ibre Franklin"/>
              <a:buChar char="•"/>
            </a:pPr>
            <a:r>
              <a:rPr lang="en-US" sz="1300" b="0" i="0" u="none" strike="noStrike" cap="none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Oversees any changes</a:t>
            </a:r>
            <a:endParaRPr sz="1400" b="0" i="0" u="none" strike="noStrike" cap="none" dirty="0">
              <a:solidFill>
                <a:srgbClr val="000000"/>
              </a:solidFill>
              <a:latin typeface="Libre Franklin Thin"/>
              <a:ea typeface="Libre Franklin Thin"/>
              <a:cs typeface="Libre Franklin Thin"/>
              <a:sym typeface="Libre Franklin Thin"/>
            </a:endParaRPr>
          </a:p>
        </p:txBody>
      </p:sp>
    </p:spTree>
    <p:extLst>
      <p:ext uri="{BB962C8B-B14F-4D97-AF65-F5344CB8AC3E}">
        <p14:creationId xmlns:p14="http://schemas.microsoft.com/office/powerpoint/2010/main" val="19545150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g14aba728110_3_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505" y="133522"/>
            <a:ext cx="1461350" cy="1382106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g14aba728110_3_21"/>
          <p:cNvSpPr txBox="1"/>
          <p:nvPr/>
        </p:nvSpPr>
        <p:spPr>
          <a:xfrm>
            <a:off x="2138349" y="1677910"/>
            <a:ext cx="6325200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7030A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Grow &amp; Leverage Tourism Funding</a:t>
            </a: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1" u="none" strike="noStrike" cap="none" dirty="0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285750" marR="0" lvl="0" indent="-17303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Stable and fixed funding sources for marketing efforts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7303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Industry-led and privately managed and approved by stakeholders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7303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Existing funding protected and new funding stays with the industry</a:t>
            </a:r>
            <a:endParaRPr sz="1400" b="0" i="0" u="none" strike="noStrike" cap="none" dirty="0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285750" marR="0" lvl="0" indent="-17303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Designed to increase longer stays and more visitor spending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7303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Accountability and transparency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7303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Mitigate the harsh impacts COVID-19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 descr="A green square with white dots and a cross&#10;&#10;Description automatically generated">
            <a:extLst>
              <a:ext uri="{FF2B5EF4-FFF2-40B4-BE49-F238E27FC236}">
                <a16:creationId xmlns:a16="http://schemas.microsoft.com/office/drawing/2014/main" id="{121B518F-5326-9877-8B76-2DABE7FBB7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7571" y="133522"/>
            <a:ext cx="468924" cy="4694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g14aba728110_3_62" descr="Diagra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505" y="133522"/>
            <a:ext cx="1522675" cy="1426108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g14aba728110_3_62"/>
          <p:cNvSpPr txBox="1"/>
          <p:nvPr/>
        </p:nvSpPr>
        <p:spPr>
          <a:xfrm>
            <a:off x="2292362" y="1621902"/>
            <a:ext cx="6325200" cy="2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92D05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Fund Usage</a:t>
            </a:r>
            <a:endParaRPr sz="1000" b="0" i="1" u="none" strike="noStrike" cap="none" dirty="0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342900" marR="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ibre Franklin"/>
              <a:buChar char="•"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Marketing, capital improvements, programming, workforce                   and training</a:t>
            </a:r>
            <a:endParaRPr sz="1400" b="0" i="0" u="none" strike="noStrike" cap="none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342900" marR="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Char char="•"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Sales site visits and events, group meeting incentives and bid fees, group commissions and rebates</a:t>
            </a:r>
            <a:endParaRPr sz="1400" b="0" i="0" u="none" strike="noStrike" cap="none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ibre Franklin"/>
              <a:buChar char="•"/>
            </a:pPr>
            <a:r>
              <a:rPr lang="en-US" sz="1400" b="0" i="0" u="none" strike="noStrike" cap="none" dirty="0">
                <a:solidFill>
                  <a:srgbClr val="3333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Pay expenses to the Administering Nonprofit associated with the TID management and efforts</a:t>
            </a:r>
            <a:endParaRPr sz="1400" b="0" i="0" u="none" strike="noStrike" cap="none" dirty="0">
              <a:solidFill>
                <a:srgbClr val="333333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2" name="Picture 1" descr="A green square with white dots and a cross&#10;&#10;Description automatically generated">
            <a:extLst>
              <a:ext uri="{FF2B5EF4-FFF2-40B4-BE49-F238E27FC236}">
                <a16:creationId xmlns:a16="http://schemas.microsoft.com/office/drawing/2014/main" id="{48A7D62D-CAA0-5D3D-E6ED-D1F860058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7571" y="133522"/>
            <a:ext cx="468924" cy="4694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AB3662C-1A94-AD09-BEC1-CEDE55A3BC3B}"/>
              </a:ext>
            </a:extLst>
          </p:cNvPr>
          <p:cNvSpPr/>
          <p:nvPr/>
        </p:nvSpPr>
        <p:spPr>
          <a:xfrm>
            <a:off x="0" y="0"/>
            <a:ext cx="9193696" cy="51435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ue square with white building&#10;&#10;Description automatically generated">
            <a:extLst>
              <a:ext uri="{FF2B5EF4-FFF2-40B4-BE49-F238E27FC236}">
                <a16:creationId xmlns:a16="http://schemas.microsoft.com/office/drawing/2014/main" id="{70FDABAD-0E6D-63E5-3536-FD80B90D0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3380" y="169386"/>
            <a:ext cx="468425" cy="4689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BCE58F-E8FA-58D6-8466-A9B696D3A4F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955" t="1365" r="31153" b="14538"/>
          <a:stretch>
            <a:fillRect/>
          </a:stretch>
        </p:blipFill>
        <p:spPr>
          <a:xfrm>
            <a:off x="2583577" y="0"/>
            <a:ext cx="3976845" cy="51702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7A8A17-C370-3491-67AC-28ABCA7F4F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3576" y="-13363"/>
            <a:ext cx="3976845" cy="517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11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g14aba728110_3_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17469" y="216063"/>
            <a:ext cx="1186750" cy="84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g14aba728110_3_7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7505" y="133522"/>
            <a:ext cx="1461350" cy="1382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g14aba728110_3_7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65525" y="257500"/>
            <a:ext cx="765550" cy="76555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g14aba728110_3_78"/>
          <p:cNvSpPr txBox="1"/>
          <p:nvPr/>
        </p:nvSpPr>
        <p:spPr>
          <a:xfrm>
            <a:off x="2733372" y="1255116"/>
            <a:ext cx="2450400" cy="3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500" b="1" i="0" u="none" strike="noStrike" cap="none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Benefited Businesses</a:t>
            </a:r>
            <a:endParaRPr sz="1300" b="1" i="0" u="none" strike="noStrike" cap="none" dirty="0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1" u="none" strike="noStrike" cap="none" dirty="0">
                <a:solidFill>
                  <a:srgbClr val="FCB03C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Funding Examples</a:t>
            </a:r>
            <a:endParaRPr sz="1000" b="0" i="1" u="none" strike="noStrike" cap="none" dirty="0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228600" marR="0" lvl="0" indent="-228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Char char="•"/>
            </a:pPr>
            <a:r>
              <a:rPr lang="en-US" sz="1400" b="0" i="0" u="none" strike="noStrike" cap="none" dirty="0">
                <a:solidFill>
                  <a:srgbClr val="22222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</a:t>
            </a:r>
            <a:r>
              <a:rPr lang="en-US" sz="1400" b="0" i="0" u="none" strike="noStrike" cap="none" dirty="0">
                <a:solidFill>
                  <a:srgbClr val="2E2E2E"/>
                </a:solidFill>
                <a:highlight>
                  <a:schemeClr val="lt1"/>
                </a:highlight>
                <a:latin typeface="Libre Franklin"/>
                <a:ea typeface="Libre Franklin"/>
                <a:cs typeface="Libre Franklin"/>
                <a:sym typeface="Libre Franklin"/>
              </a:rPr>
              <a:t>odging 70+ rooms add 2% room/night fee</a:t>
            </a:r>
            <a:endParaRPr sz="1400" b="0" i="0" u="none" strike="noStrike" cap="none" dirty="0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228600" marR="0" lvl="0" indent="-228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Eligible = </a:t>
            </a:r>
            <a:r>
              <a:rPr lang="en-US" sz="1400" b="0" i="0" u="none" strike="noStrike" cap="none" dirty="0">
                <a:solidFill>
                  <a:srgbClr val="2E2E2E"/>
                </a:solidFill>
                <a:highlight>
                  <a:schemeClr val="lt1"/>
                </a:highlight>
                <a:latin typeface="Libre Franklin"/>
                <a:ea typeface="Libre Franklin"/>
                <a:cs typeface="Libre Franklin"/>
                <a:sym typeface="Libre Franklin"/>
              </a:rPr>
              <a:t>advertising costs, agency fees, production, printing, distribution costs, training, travel, printed material, promotional items, information technology, market intelligence, research, &amp; performance audits</a:t>
            </a:r>
            <a:endParaRPr sz="1400" b="0" i="0" u="none" strike="noStrike" cap="none" dirty="0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66" name="Google Shape;266;g14aba728110_3_78"/>
          <p:cNvSpPr txBox="1"/>
          <p:nvPr/>
        </p:nvSpPr>
        <p:spPr>
          <a:xfrm>
            <a:off x="5552772" y="1255116"/>
            <a:ext cx="2450400" cy="34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500" b="1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Benefited Businesses</a:t>
            </a:r>
            <a:endParaRPr sz="1300" b="1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1" u="none" strike="noStrike" cap="none">
                <a:solidFill>
                  <a:srgbClr val="FCB03C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Funding Results</a:t>
            </a:r>
            <a:endParaRPr sz="1000" b="0" i="1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228600" marR="0" lvl="0" indent="-228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Char char="•"/>
            </a:pPr>
            <a:r>
              <a:rPr lang="en-US" sz="1400" b="0" i="0" u="none" strike="noStrike" cap="none">
                <a:solidFill>
                  <a:srgbClr val="22222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.75% on room daily rate</a:t>
            </a:r>
            <a:endParaRPr sz="1400" b="0" i="0" u="none" strike="noStrike" cap="none">
              <a:solidFill>
                <a:srgbClr val="22222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ibre Franklin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Achieved ROI of 8:1 for funds allocated</a:t>
            </a:r>
            <a:endParaRPr sz="1400" b="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ibre Franklin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$5.6 Million collected in their first year</a:t>
            </a:r>
            <a:endParaRPr sz="1400" b="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ibre Franklin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92 Large conventions &amp; events funded</a:t>
            </a:r>
            <a:endParaRPr sz="1400" b="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ibre Franklin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Resulted in $1.6 Billion in economic impact</a:t>
            </a:r>
            <a:endParaRPr sz="1400" b="0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2" name="Picture 1" descr="A green square with white dots and a cross&#10;&#10;Description automatically generated">
            <a:extLst>
              <a:ext uri="{FF2B5EF4-FFF2-40B4-BE49-F238E27FC236}">
                <a16:creationId xmlns:a16="http://schemas.microsoft.com/office/drawing/2014/main" id="{70CD345A-71E8-6ED4-958B-5C52FB596E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7571" y="133522"/>
            <a:ext cx="468924" cy="4694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6" name="Google Shape;336;g25fd520c000_0_52"/>
          <p:cNvCxnSpPr>
            <a:cxnSpLocks/>
          </p:cNvCxnSpPr>
          <p:nvPr/>
        </p:nvCxnSpPr>
        <p:spPr>
          <a:xfrm>
            <a:off x="4603611" y="569273"/>
            <a:ext cx="0" cy="4057392"/>
          </a:xfrm>
          <a:prstGeom prst="straightConnector1">
            <a:avLst/>
          </a:prstGeom>
          <a:noFill/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37" name="Google Shape;337;g25fd520c000_0_52"/>
          <p:cNvSpPr txBox="1"/>
          <p:nvPr/>
        </p:nvSpPr>
        <p:spPr>
          <a:xfrm>
            <a:off x="6033151" y="3452021"/>
            <a:ext cx="1774500" cy="1154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2100"/>
              <a:buFont typeface="Arial" panose="020B0604020202020204" pitchFamily="34" charset="0"/>
              <a:buChar char="•"/>
            </a:pPr>
            <a:r>
              <a:rPr lang="en-US" sz="1200" b="1" i="0" u="none" strike="noStrike" cap="none" dirty="0">
                <a:solidFill>
                  <a:srgbClr val="9900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Wineries</a:t>
            </a:r>
            <a:endParaRPr sz="1200" b="0" i="0" u="none" strike="noStrike" cap="none" dirty="0">
              <a:solidFill>
                <a:srgbClr val="9900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171450" marR="0" lvl="0" indent="-171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2100"/>
              <a:buFont typeface="Arial" panose="020B0604020202020204" pitchFamily="34" charset="0"/>
              <a:buChar char="•"/>
            </a:pPr>
            <a:r>
              <a:rPr lang="en-US" sz="1200" b="1" i="0" u="none" strike="noStrike" cap="none" dirty="0">
                <a:solidFill>
                  <a:srgbClr val="C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Distilleries</a:t>
            </a:r>
            <a:endParaRPr sz="1200" b="0" i="0" u="none" strike="noStrike" cap="none" dirty="0">
              <a:solidFill>
                <a:srgbClr val="C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171450" marR="0" lvl="0" indent="-171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2100"/>
              <a:buFont typeface="Arial" panose="020B0604020202020204" pitchFamily="34" charset="0"/>
              <a:buChar char="•"/>
            </a:pPr>
            <a:r>
              <a:rPr lang="en-US" sz="1200" b="1" i="0" u="none" strike="noStrike" cap="none" dirty="0">
                <a:solidFill>
                  <a:srgbClr val="EF86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Cideries</a:t>
            </a:r>
            <a:endParaRPr sz="1200" b="1" i="0" u="none" strike="noStrike" cap="none" dirty="0">
              <a:solidFill>
                <a:srgbClr val="EF86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171450" marR="0" lvl="0" indent="-171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2100"/>
              <a:buFont typeface="Arial" panose="020B0604020202020204" pitchFamily="34" charset="0"/>
              <a:buChar char="•"/>
            </a:pPr>
            <a:r>
              <a:rPr lang="en-US" sz="1200" b="1" i="0" u="none" strike="noStrike" cap="none" dirty="0">
                <a:solidFill>
                  <a:srgbClr val="BF9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Breweries</a:t>
            </a:r>
          </a:p>
          <a:p>
            <a:pPr marL="171450" marR="0" lvl="0" indent="-171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2100"/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2">
                    <a:lumMod val="25000"/>
                  </a:schemeClr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Meaderies</a:t>
            </a:r>
            <a:endParaRPr sz="1200" b="1" i="0" u="none" strike="noStrike" cap="none" dirty="0">
              <a:solidFill>
                <a:schemeClr val="tx2">
                  <a:lumMod val="25000"/>
                </a:schemeClr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" name="Google Shape;320;g25fd520c000_0_52">
            <a:extLst>
              <a:ext uri="{FF2B5EF4-FFF2-40B4-BE49-F238E27FC236}">
                <a16:creationId xmlns:a16="http://schemas.microsoft.com/office/drawing/2014/main" id="{490971BC-8BE6-08E3-EBA4-A4BEC460DF78}"/>
              </a:ext>
            </a:extLst>
          </p:cNvPr>
          <p:cNvSpPr txBox="1"/>
          <p:nvPr/>
        </p:nvSpPr>
        <p:spPr>
          <a:xfrm>
            <a:off x="2702877" y="2728796"/>
            <a:ext cx="1784167" cy="760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SzPts val="2100"/>
            </a:pPr>
            <a:r>
              <a:rPr lang="en-US" sz="900" dirty="0">
                <a:solidFill>
                  <a:srgbClr val="C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*</a:t>
            </a:r>
            <a:r>
              <a:rPr lang="en-US" sz="900" dirty="0">
                <a:solidFill>
                  <a:schemeClr val="tx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-US" sz="900" b="1" dirty="0">
                <a:solidFill>
                  <a:schemeClr val="tx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Most commonly   </a:t>
            </a:r>
          </a:p>
          <a:p>
            <a:pPr>
              <a:lnSpc>
                <a:spcPct val="115000"/>
              </a:lnSpc>
              <a:buClr>
                <a:schemeClr val="dk1"/>
              </a:buClr>
              <a:buSzPts val="2100"/>
            </a:pPr>
            <a:r>
              <a:rPr lang="en-US" sz="900" b="1" dirty="0">
                <a:solidFill>
                  <a:schemeClr val="tx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  </a:t>
            </a:r>
            <a:r>
              <a:rPr lang="en-US" sz="900" b="1" dirty="0">
                <a:solidFill>
                  <a:srgbClr val="008BBC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Lodging</a:t>
            </a:r>
            <a:r>
              <a:rPr lang="en-US" sz="900" dirty="0">
                <a:solidFill>
                  <a:schemeClr val="tx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, which creates </a:t>
            </a:r>
          </a:p>
          <a:p>
            <a:pPr>
              <a:lnSpc>
                <a:spcPct val="115000"/>
              </a:lnSpc>
              <a:buClr>
                <a:schemeClr val="dk1"/>
              </a:buClr>
              <a:buSzPts val="2100"/>
            </a:pPr>
            <a:r>
              <a:rPr lang="en-US" sz="900" dirty="0">
                <a:solidFill>
                  <a:schemeClr val="tx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  the maximum, substantial </a:t>
            </a:r>
          </a:p>
          <a:p>
            <a:pPr>
              <a:lnSpc>
                <a:spcPct val="115000"/>
              </a:lnSpc>
              <a:buClr>
                <a:schemeClr val="dk1"/>
              </a:buClr>
              <a:buSzPts val="2100"/>
            </a:pPr>
            <a:r>
              <a:rPr lang="en-US" sz="900" dirty="0">
                <a:solidFill>
                  <a:schemeClr val="tx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  volume and revenue</a:t>
            </a:r>
            <a:endParaRPr sz="900" dirty="0">
              <a:solidFill>
                <a:schemeClr val="tx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" name="Google Shape;321;g25fd520c000_0_52">
            <a:extLst>
              <a:ext uri="{FF2B5EF4-FFF2-40B4-BE49-F238E27FC236}">
                <a16:creationId xmlns:a16="http://schemas.microsoft.com/office/drawing/2014/main" id="{FC88AB74-6734-E530-AA05-F782CDCBF6B6}"/>
              </a:ext>
            </a:extLst>
          </p:cNvPr>
          <p:cNvSpPr txBox="1"/>
          <p:nvPr/>
        </p:nvSpPr>
        <p:spPr>
          <a:xfrm>
            <a:off x="3046782" y="618909"/>
            <a:ext cx="1475536" cy="76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1600"/>
            </a:pPr>
            <a:r>
              <a:rPr lang="en-US" b="1" dirty="0">
                <a:solidFill>
                  <a:srgbClr val="C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TID Zone</a:t>
            </a:r>
            <a:endParaRPr b="1" dirty="0">
              <a:solidFill>
                <a:srgbClr val="C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>
              <a:buClr>
                <a:srgbClr val="000000"/>
              </a:buClr>
              <a:buSzPts val="1400"/>
            </a:pPr>
            <a:r>
              <a:rPr lang="en-US" b="1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Town </a:t>
            </a:r>
            <a:r>
              <a:rPr lang="en-US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–</a:t>
            </a:r>
            <a:r>
              <a:rPr lang="en-US" b="1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City </a:t>
            </a:r>
          </a:p>
          <a:p>
            <a:pPr>
              <a:buClr>
                <a:srgbClr val="000000"/>
              </a:buClr>
              <a:buSzPts val="1400"/>
            </a:pPr>
            <a:r>
              <a:rPr lang="en-US" b="1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County</a:t>
            </a:r>
            <a:endParaRPr b="1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" name="Google Shape;322;g25fd520c000_0_52">
            <a:extLst>
              <a:ext uri="{FF2B5EF4-FFF2-40B4-BE49-F238E27FC236}">
                <a16:creationId xmlns:a16="http://schemas.microsoft.com/office/drawing/2014/main" id="{BF91479F-856E-F170-B608-22E0F4F94E12}"/>
              </a:ext>
            </a:extLst>
          </p:cNvPr>
          <p:cNvSpPr/>
          <p:nvPr/>
        </p:nvSpPr>
        <p:spPr>
          <a:xfrm>
            <a:off x="281125" y="569273"/>
            <a:ext cx="2866676" cy="2482749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325;g25fd520c000_0_52">
            <a:extLst>
              <a:ext uri="{FF2B5EF4-FFF2-40B4-BE49-F238E27FC236}">
                <a16:creationId xmlns:a16="http://schemas.microsoft.com/office/drawing/2014/main" id="{D87BFE11-A5EC-8A8A-AA5A-2A961B758244}"/>
              </a:ext>
            </a:extLst>
          </p:cNvPr>
          <p:cNvSpPr/>
          <p:nvPr/>
        </p:nvSpPr>
        <p:spPr>
          <a:xfrm>
            <a:off x="840813" y="784242"/>
            <a:ext cx="531126" cy="460309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AFDDFF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328;g25fd520c000_0_52">
            <a:extLst>
              <a:ext uri="{FF2B5EF4-FFF2-40B4-BE49-F238E27FC236}">
                <a16:creationId xmlns:a16="http://schemas.microsoft.com/office/drawing/2014/main" id="{D36171BE-66A2-7878-E0C6-831EF53B7981}"/>
              </a:ext>
            </a:extLst>
          </p:cNvPr>
          <p:cNvSpPr/>
          <p:nvPr/>
        </p:nvSpPr>
        <p:spPr>
          <a:xfrm>
            <a:off x="1517903" y="767646"/>
            <a:ext cx="360343" cy="312632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rgbClr val="DC585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329;g25fd520c000_0_52">
            <a:extLst>
              <a:ext uri="{FF2B5EF4-FFF2-40B4-BE49-F238E27FC236}">
                <a16:creationId xmlns:a16="http://schemas.microsoft.com/office/drawing/2014/main" id="{CA77C0E8-711A-F424-67DE-EA94A4D501FB}"/>
              </a:ext>
            </a:extLst>
          </p:cNvPr>
          <p:cNvSpPr/>
          <p:nvPr/>
        </p:nvSpPr>
        <p:spPr>
          <a:xfrm>
            <a:off x="2315440" y="2186087"/>
            <a:ext cx="360343" cy="312632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rgbClr val="DC585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330;g25fd520c000_0_52">
            <a:extLst>
              <a:ext uri="{FF2B5EF4-FFF2-40B4-BE49-F238E27FC236}">
                <a16:creationId xmlns:a16="http://schemas.microsoft.com/office/drawing/2014/main" id="{BB53D17A-60D6-F1F9-FA5D-1D2A99B745F4}"/>
              </a:ext>
            </a:extLst>
          </p:cNvPr>
          <p:cNvSpPr/>
          <p:nvPr/>
        </p:nvSpPr>
        <p:spPr>
          <a:xfrm>
            <a:off x="2315440" y="1182483"/>
            <a:ext cx="360343" cy="312632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rgbClr val="DC585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332;g25fd520c000_0_52">
            <a:extLst>
              <a:ext uri="{FF2B5EF4-FFF2-40B4-BE49-F238E27FC236}">
                <a16:creationId xmlns:a16="http://schemas.microsoft.com/office/drawing/2014/main" id="{7EF05802-AC07-F9CD-A471-D7B87D0C5CD5}"/>
              </a:ext>
            </a:extLst>
          </p:cNvPr>
          <p:cNvSpPr/>
          <p:nvPr/>
        </p:nvSpPr>
        <p:spPr>
          <a:xfrm>
            <a:off x="1366876" y="2596572"/>
            <a:ext cx="251738" cy="218466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333;g25fd520c000_0_52">
            <a:extLst>
              <a:ext uri="{FF2B5EF4-FFF2-40B4-BE49-F238E27FC236}">
                <a16:creationId xmlns:a16="http://schemas.microsoft.com/office/drawing/2014/main" id="{5C782121-578F-1D34-F5A0-D943DCB957C1}"/>
              </a:ext>
            </a:extLst>
          </p:cNvPr>
          <p:cNvSpPr/>
          <p:nvPr/>
        </p:nvSpPr>
        <p:spPr>
          <a:xfrm>
            <a:off x="1366876" y="1534917"/>
            <a:ext cx="251738" cy="218466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335;g25fd520c000_0_52">
            <a:extLst>
              <a:ext uri="{FF2B5EF4-FFF2-40B4-BE49-F238E27FC236}">
                <a16:creationId xmlns:a16="http://schemas.microsoft.com/office/drawing/2014/main" id="{B18B89AA-71DB-E8D0-DD7B-9D525B8E54D4}"/>
              </a:ext>
            </a:extLst>
          </p:cNvPr>
          <p:cNvSpPr/>
          <p:nvPr/>
        </p:nvSpPr>
        <p:spPr>
          <a:xfrm>
            <a:off x="555499" y="1452826"/>
            <a:ext cx="251738" cy="218466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333;g25fd520c000_0_52">
            <a:extLst>
              <a:ext uri="{FF2B5EF4-FFF2-40B4-BE49-F238E27FC236}">
                <a16:creationId xmlns:a16="http://schemas.microsoft.com/office/drawing/2014/main" id="{A1A9F15E-6EB9-1960-983F-CC306E7559DF}"/>
              </a:ext>
            </a:extLst>
          </p:cNvPr>
          <p:cNvSpPr/>
          <p:nvPr/>
        </p:nvSpPr>
        <p:spPr>
          <a:xfrm>
            <a:off x="840813" y="2361657"/>
            <a:ext cx="203029" cy="176194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333;g25fd520c000_0_52">
            <a:extLst>
              <a:ext uri="{FF2B5EF4-FFF2-40B4-BE49-F238E27FC236}">
                <a16:creationId xmlns:a16="http://schemas.microsoft.com/office/drawing/2014/main" id="{E884B361-746B-1F9F-087C-D0884DD3C0F5}"/>
              </a:ext>
            </a:extLst>
          </p:cNvPr>
          <p:cNvSpPr/>
          <p:nvPr/>
        </p:nvSpPr>
        <p:spPr>
          <a:xfrm>
            <a:off x="2088038" y="1467172"/>
            <a:ext cx="203029" cy="176194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333;g25fd520c000_0_52">
            <a:extLst>
              <a:ext uri="{FF2B5EF4-FFF2-40B4-BE49-F238E27FC236}">
                <a16:creationId xmlns:a16="http://schemas.microsoft.com/office/drawing/2014/main" id="{A2FB22C4-BABA-D9A4-11D2-9F39A49B2C9A}"/>
              </a:ext>
            </a:extLst>
          </p:cNvPr>
          <p:cNvSpPr/>
          <p:nvPr/>
        </p:nvSpPr>
        <p:spPr>
          <a:xfrm>
            <a:off x="1501676" y="1868087"/>
            <a:ext cx="203029" cy="176194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333;g25fd520c000_0_52">
            <a:extLst>
              <a:ext uri="{FF2B5EF4-FFF2-40B4-BE49-F238E27FC236}">
                <a16:creationId xmlns:a16="http://schemas.microsoft.com/office/drawing/2014/main" id="{C6E33270-2ACD-45AA-70B4-BCEF1265897C}"/>
              </a:ext>
            </a:extLst>
          </p:cNvPr>
          <p:cNvSpPr/>
          <p:nvPr/>
        </p:nvSpPr>
        <p:spPr>
          <a:xfrm>
            <a:off x="2007215" y="1756179"/>
            <a:ext cx="251738" cy="218466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g25fd520c000_0_52"/>
          <p:cNvSpPr/>
          <p:nvPr/>
        </p:nvSpPr>
        <p:spPr>
          <a:xfrm>
            <a:off x="5128746" y="581459"/>
            <a:ext cx="2866673" cy="2482747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g25fd520c000_0_52"/>
          <p:cNvSpPr/>
          <p:nvPr/>
        </p:nvSpPr>
        <p:spPr>
          <a:xfrm>
            <a:off x="5716351" y="881904"/>
            <a:ext cx="267428" cy="232107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BF9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g25fd520c000_0_52"/>
          <p:cNvSpPr/>
          <p:nvPr/>
        </p:nvSpPr>
        <p:spPr>
          <a:xfrm>
            <a:off x="6033151" y="1076053"/>
            <a:ext cx="267428" cy="232107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g25fd520c000_0_52"/>
          <p:cNvSpPr/>
          <p:nvPr/>
        </p:nvSpPr>
        <p:spPr>
          <a:xfrm>
            <a:off x="5716351" y="1350524"/>
            <a:ext cx="267428" cy="232107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g25fd520c000_0_52"/>
          <p:cNvSpPr/>
          <p:nvPr/>
        </p:nvSpPr>
        <p:spPr>
          <a:xfrm>
            <a:off x="6033151" y="1521276"/>
            <a:ext cx="267428" cy="232107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99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g25fd520c000_0_52"/>
          <p:cNvSpPr/>
          <p:nvPr/>
        </p:nvSpPr>
        <p:spPr>
          <a:xfrm>
            <a:off x="5723741" y="1827869"/>
            <a:ext cx="267428" cy="232107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bg2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g25fd520c000_0_52"/>
          <p:cNvSpPr/>
          <p:nvPr/>
        </p:nvSpPr>
        <p:spPr>
          <a:xfrm>
            <a:off x="6033151" y="2087545"/>
            <a:ext cx="267428" cy="232107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g25fd520c000_0_52"/>
          <p:cNvSpPr/>
          <p:nvPr/>
        </p:nvSpPr>
        <p:spPr>
          <a:xfrm>
            <a:off x="5716351" y="2362015"/>
            <a:ext cx="267428" cy="232107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g25fd520c000_0_52"/>
          <p:cNvSpPr/>
          <p:nvPr/>
        </p:nvSpPr>
        <p:spPr>
          <a:xfrm>
            <a:off x="6033151" y="2532767"/>
            <a:ext cx="267428" cy="232107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99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8" name="Google Shape;348;g25fd520c000_0_52"/>
          <p:cNvGrpSpPr/>
          <p:nvPr/>
        </p:nvGrpSpPr>
        <p:grpSpPr>
          <a:xfrm>
            <a:off x="6898135" y="1382755"/>
            <a:ext cx="584154" cy="926977"/>
            <a:chOff x="8296247" y="1404669"/>
            <a:chExt cx="728121" cy="1155436"/>
          </a:xfrm>
        </p:grpSpPr>
        <p:sp>
          <p:nvSpPr>
            <p:cNvPr id="349" name="Google Shape;349;g25fd520c000_0_52"/>
            <p:cNvSpPr/>
            <p:nvPr/>
          </p:nvSpPr>
          <p:spPr>
            <a:xfrm>
              <a:off x="8691068" y="1404669"/>
              <a:ext cx="333300" cy="2892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g25fd520c000_0_52"/>
            <p:cNvSpPr/>
            <p:nvPr/>
          </p:nvSpPr>
          <p:spPr>
            <a:xfrm>
              <a:off x="8296247" y="1746736"/>
              <a:ext cx="333300" cy="2892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g25fd520c000_0_52"/>
            <p:cNvSpPr/>
            <p:nvPr/>
          </p:nvSpPr>
          <p:spPr>
            <a:xfrm>
              <a:off x="8691068" y="1959540"/>
              <a:ext cx="333300" cy="2892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99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g25fd520c000_0_52"/>
            <p:cNvSpPr/>
            <p:nvPr/>
          </p:nvSpPr>
          <p:spPr>
            <a:xfrm>
              <a:off x="8296247" y="2270905"/>
              <a:ext cx="333300" cy="2892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BF9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353" name="Google Shape;353;g25fd520c000_0_52"/>
          <p:cNvCxnSpPr/>
          <p:nvPr/>
        </p:nvCxnSpPr>
        <p:spPr>
          <a:xfrm>
            <a:off x="6603029" y="426600"/>
            <a:ext cx="0" cy="2801186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54" name="Google Shape;354;g25fd520c000_0_52"/>
          <p:cNvSpPr txBox="1"/>
          <p:nvPr/>
        </p:nvSpPr>
        <p:spPr>
          <a:xfrm>
            <a:off x="5425609" y="3150125"/>
            <a:ext cx="1001734" cy="313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100" b="1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County A</a:t>
            </a:r>
            <a:endParaRPr sz="1100" b="1" i="0" u="none" strike="noStrike" cap="non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55" name="Google Shape;355;g25fd520c000_0_52"/>
          <p:cNvSpPr txBox="1"/>
          <p:nvPr/>
        </p:nvSpPr>
        <p:spPr>
          <a:xfrm>
            <a:off x="6689351" y="3150125"/>
            <a:ext cx="1001734" cy="313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100" b="1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County B</a:t>
            </a:r>
            <a:endParaRPr sz="1100" b="1" i="0" u="none" strike="noStrike" cap="non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4" name="Google Shape;321;g25fd520c000_0_52">
            <a:extLst>
              <a:ext uri="{FF2B5EF4-FFF2-40B4-BE49-F238E27FC236}">
                <a16:creationId xmlns:a16="http://schemas.microsoft.com/office/drawing/2014/main" id="{FBA9615E-8439-5C90-D910-B376D713A02B}"/>
              </a:ext>
            </a:extLst>
          </p:cNvPr>
          <p:cNvSpPr txBox="1"/>
          <p:nvPr/>
        </p:nvSpPr>
        <p:spPr>
          <a:xfrm>
            <a:off x="7969356" y="618909"/>
            <a:ext cx="1129918" cy="76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1600"/>
            </a:pPr>
            <a:r>
              <a:rPr lang="en-US" b="1" dirty="0">
                <a:solidFill>
                  <a:srgbClr val="C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TID Zone</a:t>
            </a:r>
            <a:endParaRPr lang="en-US" b="1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>
              <a:buClr>
                <a:srgbClr val="000000"/>
              </a:buClr>
              <a:buSzPts val="1400"/>
            </a:pPr>
            <a:r>
              <a:rPr lang="en-US" b="1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Counties</a:t>
            </a:r>
          </a:p>
          <a:p>
            <a:pPr>
              <a:buClr>
                <a:srgbClr val="000000"/>
              </a:buClr>
              <a:buSzPts val="1400"/>
            </a:pPr>
            <a:r>
              <a:rPr lang="en-US" b="1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Region</a:t>
            </a:r>
            <a:endParaRPr b="1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5" name="Google Shape;344;g25fd520c000_0_52">
            <a:extLst>
              <a:ext uri="{FF2B5EF4-FFF2-40B4-BE49-F238E27FC236}">
                <a16:creationId xmlns:a16="http://schemas.microsoft.com/office/drawing/2014/main" id="{D4896DC1-3B20-27C1-234D-803901965F6A}"/>
              </a:ext>
            </a:extLst>
          </p:cNvPr>
          <p:cNvSpPr/>
          <p:nvPr/>
        </p:nvSpPr>
        <p:spPr>
          <a:xfrm>
            <a:off x="7222280" y="2266535"/>
            <a:ext cx="267428" cy="232107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bg2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325;g25fd520c000_0_52">
            <a:extLst>
              <a:ext uri="{FF2B5EF4-FFF2-40B4-BE49-F238E27FC236}">
                <a16:creationId xmlns:a16="http://schemas.microsoft.com/office/drawing/2014/main" id="{63A5B0A3-450C-44F2-7F9B-21A670FEEAAE}"/>
              </a:ext>
            </a:extLst>
          </p:cNvPr>
          <p:cNvSpPr/>
          <p:nvPr/>
        </p:nvSpPr>
        <p:spPr>
          <a:xfrm>
            <a:off x="600329" y="1753383"/>
            <a:ext cx="531126" cy="460309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AFDDFF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325;g25fd520c000_0_52">
            <a:extLst>
              <a:ext uri="{FF2B5EF4-FFF2-40B4-BE49-F238E27FC236}">
                <a16:creationId xmlns:a16="http://schemas.microsoft.com/office/drawing/2014/main" id="{03D51376-26F1-82E7-EDFA-0B2A1406CEA0}"/>
              </a:ext>
            </a:extLst>
          </p:cNvPr>
          <p:cNvSpPr/>
          <p:nvPr/>
        </p:nvSpPr>
        <p:spPr>
          <a:xfrm>
            <a:off x="2474710" y="1592677"/>
            <a:ext cx="531126" cy="460309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AFDDFF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325;g25fd520c000_0_52">
            <a:extLst>
              <a:ext uri="{FF2B5EF4-FFF2-40B4-BE49-F238E27FC236}">
                <a16:creationId xmlns:a16="http://schemas.microsoft.com/office/drawing/2014/main" id="{B2C76A78-F693-1A9C-2024-42415E98D48D}"/>
              </a:ext>
            </a:extLst>
          </p:cNvPr>
          <p:cNvSpPr/>
          <p:nvPr/>
        </p:nvSpPr>
        <p:spPr>
          <a:xfrm>
            <a:off x="1852081" y="2498642"/>
            <a:ext cx="531126" cy="460309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AFDDFF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320;g25fd520c000_0_52">
            <a:extLst>
              <a:ext uri="{FF2B5EF4-FFF2-40B4-BE49-F238E27FC236}">
                <a16:creationId xmlns:a16="http://schemas.microsoft.com/office/drawing/2014/main" id="{5C1DB7FB-900C-06FA-6696-6AA6BD709BBD}"/>
              </a:ext>
            </a:extLst>
          </p:cNvPr>
          <p:cNvSpPr txBox="1"/>
          <p:nvPr/>
        </p:nvSpPr>
        <p:spPr>
          <a:xfrm>
            <a:off x="1276480" y="3362673"/>
            <a:ext cx="1671739" cy="97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171450" indent="-171450">
              <a:lnSpc>
                <a:spcPct val="115000"/>
              </a:lnSpc>
              <a:buClr>
                <a:schemeClr val="dk1"/>
              </a:buClr>
              <a:buSzPts val="2100"/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accent5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Lodging</a:t>
            </a:r>
            <a:endParaRPr sz="1200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171450" indent="-171450">
              <a:lnSpc>
                <a:spcPct val="115000"/>
              </a:lnSpc>
              <a:buClr>
                <a:schemeClr val="dk1"/>
              </a:buClr>
              <a:buSzPts val="2100"/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C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Dining</a:t>
            </a:r>
            <a:endParaRPr sz="1200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171450" indent="-171450">
              <a:lnSpc>
                <a:spcPct val="115000"/>
              </a:lnSpc>
              <a:buClr>
                <a:schemeClr val="dk1"/>
              </a:buClr>
              <a:buSzPts val="2100"/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FCB03C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Retail</a:t>
            </a:r>
            <a:r>
              <a:rPr lang="en-US" sz="12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</a:p>
          <a:p>
            <a:pPr marL="171450" indent="-171450">
              <a:lnSpc>
                <a:spcPct val="115000"/>
              </a:lnSpc>
              <a:buClr>
                <a:schemeClr val="dk1"/>
              </a:buClr>
              <a:buSzPts val="2100"/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Attractions</a:t>
            </a:r>
            <a:endParaRPr sz="1600" b="1" dirty="0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2" name="Picture 1" descr="A green square with white dots and a cross&#10;&#10;Description automatically generated">
            <a:extLst>
              <a:ext uri="{FF2B5EF4-FFF2-40B4-BE49-F238E27FC236}">
                <a16:creationId xmlns:a16="http://schemas.microsoft.com/office/drawing/2014/main" id="{C0AEB31A-38B5-5AE0-6AD9-C7C44C993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7571" y="133522"/>
            <a:ext cx="468924" cy="469423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25fd520c000_0_90"/>
          <p:cNvSpPr txBox="1"/>
          <p:nvPr/>
        </p:nvSpPr>
        <p:spPr>
          <a:xfrm>
            <a:off x="652806" y="2875688"/>
            <a:ext cx="1640700" cy="8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7800" marR="0" lvl="0" indent="-177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ibre Franklin"/>
              <a:buChar char="●"/>
            </a:pPr>
            <a:r>
              <a:rPr lang="en-US" sz="2100" b="1" i="0" u="none" strike="noStrike" cap="none">
                <a:solidFill>
                  <a:schemeClr val="accent5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Lodging</a:t>
            </a:r>
            <a:endParaRPr sz="2100" b="0" i="0" u="none" strike="noStrike" cap="non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1" i="0" u="none" strike="noStrike" cap="non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61" name="Google Shape;361;g25fd520c000_0_90"/>
          <p:cNvSpPr txBox="1"/>
          <p:nvPr/>
        </p:nvSpPr>
        <p:spPr>
          <a:xfrm>
            <a:off x="2985353" y="740288"/>
            <a:ext cx="1193100" cy="1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2400" b="1" i="0" u="none" strike="noStrike" cap="none">
                <a:solidFill>
                  <a:srgbClr val="C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Zone</a:t>
            </a:r>
            <a:endParaRPr sz="2900" b="1" i="0" u="none" strike="noStrike" cap="none">
              <a:solidFill>
                <a:srgbClr val="C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5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Town</a:t>
            </a:r>
            <a:endParaRPr sz="1500" b="1" i="0" u="none" strike="noStrike" cap="non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5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City</a:t>
            </a:r>
            <a:endParaRPr sz="1500" b="1" i="0" u="none" strike="noStrike" cap="non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5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County</a:t>
            </a:r>
            <a:endParaRPr sz="1500" b="1" i="0" u="none" strike="noStrike" cap="non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62" name="Google Shape;362;g25fd520c000_0_90"/>
          <p:cNvSpPr/>
          <p:nvPr/>
        </p:nvSpPr>
        <p:spPr>
          <a:xfrm>
            <a:off x="222286" y="356226"/>
            <a:ext cx="2390100" cy="20700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63" name="Google Shape;363;g25fd520c000_0_90"/>
          <p:cNvCxnSpPr/>
          <p:nvPr/>
        </p:nvCxnSpPr>
        <p:spPr>
          <a:xfrm flipH="1">
            <a:off x="778744" y="1589006"/>
            <a:ext cx="483300" cy="837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4" name="Google Shape;364;g25fd520c000_0_90"/>
          <p:cNvSpPr txBox="1"/>
          <p:nvPr/>
        </p:nvSpPr>
        <p:spPr>
          <a:xfrm>
            <a:off x="3069919" y="2007600"/>
            <a:ext cx="4884000" cy="15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1414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Richmond        </a:t>
            </a:r>
            <a:r>
              <a:rPr lang="en-US" sz="1800" b="0" i="1" u="none" strike="noStrike" cap="none">
                <a:solidFill>
                  <a:srgbClr val="1414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City   </a:t>
            </a:r>
            <a:r>
              <a:rPr lang="en-US" sz="1800" b="0" i="1" u="none" strike="noStrike" cap="none">
                <a:solidFill>
                  <a:srgbClr val="DC5858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*</a:t>
            </a:r>
            <a:r>
              <a:rPr lang="en-US" sz="1800" b="0" i="1" u="none" strike="noStrike" cap="none">
                <a:solidFill>
                  <a:srgbClr val="1414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1" u="none" strike="noStrike" cap="none">
                <a:solidFill>
                  <a:srgbClr val="DC5858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managing non-profit</a:t>
            </a:r>
            <a:endParaRPr sz="1800" b="0" i="1" u="none" strike="noStrike" cap="none">
              <a:solidFill>
                <a:srgbClr val="DC5858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1414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Ashland           </a:t>
            </a:r>
            <a:r>
              <a:rPr lang="en-US" sz="1800" b="0" i="1" u="none" strike="noStrike" cap="none">
                <a:solidFill>
                  <a:srgbClr val="1414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Town</a:t>
            </a:r>
            <a:endParaRPr sz="1800" b="0" i="0" u="none" strike="noStrike" cap="none">
              <a:solidFill>
                <a:srgbClr val="14141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1414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Chesterfield     </a:t>
            </a:r>
            <a:r>
              <a:rPr lang="en-US" sz="1800" b="0" i="1" u="none" strike="noStrike" cap="none">
                <a:solidFill>
                  <a:srgbClr val="1414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Counties</a:t>
            </a:r>
            <a:endParaRPr sz="1800" b="0" i="0" u="none" strike="noStrike" cap="none">
              <a:solidFill>
                <a:srgbClr val="14141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1414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Hanover</a:t>
            </a:r>
            <a:endParaRPr sz="1800" b="0" i="0" u="none" strike="noStrike" cap="none">
              <a:solidFill>
                <a:srgbClr val="14141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1414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Henrico</a:t>
            </a:r>
            <a:endParaRPr sz="1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65" name="Google Shape;365;g25fd520c000_0_90"/>
          <p:cNvCxnSpPr>
            <a:endCxn id="362" idx="1"/>
          </p:cNvCxnSpPr>
          <p:nvPr/>
        </p:nvCxnSpPr>
        <p:spPr>
          <a:xfrm>
            <a:off x="1574386" y="1584126"/>
            <a:ext cx="520500" cy="842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66" name="Google Shape;366;g25fd520c000_0_90"/>
          <p:cNvGrpSpPr/>
          <p:nvPr/>
        </p:nvGrpSpPr>
        <p:grpSpPr>
          <a:xfrm>
            <a:off x="1179443" y="1912691"/>
            <a:ext cx="520447" cy="314141"/>
            <a:chOff x="1487125" y="2555725"/>
            <a:chExt cx="811550" cy="489850"/>
          </a:xfrm>
        </p:grpSpPr>
        <p:sp>
          <p:nvSpPr>
            <p:cNvPr id="367" name="Google Shape;367;g25fd520c000_0_90"/>
            <p:cNvSpPr/>
            <p:nvPr/>
          </p:nvSpPr>
          <p:spPr>
            <a:xfrm>
              <a:off x="1487125" y="2810075"/>
              <a:ext cx="271800" cy="2355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g25fd520c000_0_90"/>
            <p:cNvSpPr/>
            <p:nvPr/>
          </p:nvSpPr>
          <p:spPr>
            <a:xfrm>
              <a:off x="1755075" y="2555725"/>
              <a:ext cx="271800" cy="2355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g25fd520c000_0_90"/>
            <p:cNvSpPr/>
            <p:nvPr/>
          </p:nvSpPr>
          <p:spPr>
            <a:xfrm>
              <a:off x="2026875" y="2810075"/>
              <a:ext cx="271800" cy="2355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0" name="Google Shape;370;g25fd520c000_0_90"/>
          <p:cNvSpPr/>
          <p:nvPr/>
        </p:nvSpPr>
        <p:spPr>
          <a:xfrm>
            <a:off x="1115344" y="999038"/>
            <a:ext cx="648600" cy="648600"/>
          </a:xfrm>
          <a:prstGeom prst="ellipse">
            <a:avLst/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1" name="Google Shape;371;g25fd520c000_0_90"/>
          <p:cNvGrpSpPr/>
          <p:nvPr/>
        </p:nvGrpSpPr>
        <p:grpSpPr>
          <a:xfrm>
            <a:off x="1233141" y="1119963"/>
            <a:ext cx="368336" cy="348209"/>
            <a:chOff x="1621900" y="1449250"/>
            <a:chExt cx="597075" cy="564450"/>
          </a:xfrm>
        </p:grpSpPr>
        <p:sp>
          <p:nvSpPr>
            <p:cNvPr id="372" name="Google Shape;372;g25fd520c000_0_90"/>
            <p:cNvSpPr/>
            <p:nvPr/>
          </p:nvSpPr>
          <p:spPr>
            <a:xfrm>
              <a:off x="1783525" y="1449250"/>
              <a:ext cx="271800" cy="2355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g25fd520c000_0_90"/>
            <p:cNvSpPr/>
            <p:nvPr/>
          </p:nvSpPr>
          <p:spPr>
            <a:xfrm>
              <a:off x="1621900" y="1778200"/>
              <a:ext cx="271800" cy="2355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g25fd520c000_0_90"/>
            <p:cNvSpPr/>
            <p:nvPr/>
          </p:nvSpPr>
          <p:spPr>
            <a:xfrm>
              <a:off x="1947175" y="1774875"/>
              <a:ext cx="271800" cy="2355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5" name="Google Shape;375;g25fd520c000_0_90"/>
          <p:cNvGrpSpPr/>
          <p:nvPr/>
        </p:nvGrpSpPr>
        <p:grpSpPr>
          <a:xfrm rot="-5400000">
            <a:off x="1776266" y="1437777"/>
            <a:ext cx="538139" cy="324820"/>
            <a:chOff x="1487125" y="2555725"/>
            <a:chExt cx="811550" cy="489850"/>
          </a:xfrm>
        </p:grpSpPr>
        <p:sp>
          <p:nvSpPr>
            <p:cNvPr id="376" name="Google Shape;376;g25fd520c000_0_90"/>
            <p:cNvSpPr/>
            <p:nvPr/>
          </p:nvSpPr>
          <p:spPr>
            <a:xfrm>
              <a:off x="1487125" y="2810075"/>
              <a:ext cx="271800" cy="2355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g25fd520c000_0_90"/>
            <p:cNvSpPr/>
            <p:nvPr/>
          </p:nvSpPr>
          <p:spPr>
            <a:xfrm>
              <a:off x="1755075" y="2555725"/>
              <a:ext cx="271800" cy="2355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g25fd520c000_0_90"/>
            <p:cNvSpPr/>
            <p:nvPr/>
          </p:nvSpPr>
          <p:spPr>
            <a:xfrm>
              <a:off x="2026875" y="2810075"/>
              <a:ext cx="271800" cy="2355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379" name="Google Shape;379;g25fd520c000_0_90"/>
          <p:cNvCxnSpPr>
            <a:endCxn id="370" idx="7"/>
          </p:cNvCxnSpPr>
          <p:nvPr/>
        </p:nvCxnSpPr>
        <p:spPr>
          <a:xfrm flipH="1">
            <a:off x="1668959" y="1056823"/>
            <a:ext cx="778800" cy="37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80" name="Google Shape;380;g25fd520c000_0_90"/>
          <p:cNvCxnSpPr>
            <a:endCxn id="370" idx="0"/>
          </p:cNvCxnSpPr>
          <p:nvPr/>
        </p:nvCxnSpPr>
        <p:spPr>
          <a:xfrm flipH="1">
            <a:off x="1439644" y="339038"/>
            <a:ext cx="368400" cy="660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81" name="Google Shape;381;g25fd520c000_0_90"/>
          <p:cNvGrpSpPr/>
          <p:nvPr/>
        </p:nvGrpSpPr>
        <p:grpSpPr>
          <a:xfrm rot="10800000">
            <a:off x="1667678" y="697927"/>
            <a:ext cx="520366" cy="314092"/>
            <a:chOff x="1487125" y="2555725"/>
            <a:chExt cx="811550" cy="489850"/>
          </a:xfrm>
        </p:grpSpPr>
        <p:sp>
          <p:nvSpPr>
            <p:cNvPr id="382" name="Google Shape;382;g25fd520c000_0_90"/>
            <p:cNvSpPr/>
            <p:nvPr/>
          </p:nvSpPr>
          <p:spPr>
            <a:xfrm>
              <a:off x="1487125" y="2810075"/>
              <a:ext cx="271800" cy="2355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g25fd520c000_0_90"/>
            <p:cNvSpPr/>
            <p:nvPr/>
          </p:nvSpPr>
          <p:spPr>
            <a:xfrm>
              <a:off x="1755075" y="2555725"/>
              <a:ext cx="271800" cy="2355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g25fd520c000_0_90"/>
            <p:cNvSpPr/>
            <p:nvPr/>
          </p:nvSpPr>
          <p:spPr>
            <a:xfrm>
              <a:off x="2026875" y="2810075"/>
              <a:ext cx="271800" cy="2355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385" name="Google Shape;385;g25fd520c000_0_90"/>
          <p:cNvCxnSpPr>
            <a:stCxn id="370" idx="1"/>
          </p:cNvCxnSpPr>
          <p:nvPr/>
        </p:nvCxnSpPr>
        <p:spPr>
          <a:xfrm rot="10800000">
            <a:off x="719829" y="376423"/>
            <a:ext cx="490500" cy="717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86" name="Google Shape;386;g25fd520c000_0_90"/>
          <p:cNvGrpSpPr/>
          <p:nvPr/>
        </p:nvGrpSpPr>
        <p:grpSpPr>
          <a:xfrm rot="-5400000">
            <a:off x="997017" y="519446"/>
            <a:ext cx="520366" cy="314141"/>
            <a:chOff x="1487125" y="2555725"/>
            <a:chExt cx="811550" cy="489850"/>
          </a:xfrm>
        </p:grpSpPr>
        <p:sp>
          <p:nvSpPr>
            <p:cNvPr id="387" name="Google Shape;387;g25fd520c000_0_90"/>
            <p:cNvSpPr/>
            <p:nvPr/>
          </p:nvSpPr>
          <p:spPr>
            <a:xfrm>
              <a:off x="1487125" y="2810075"/>
              <a:ext cx="271800" cy="2355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g25fd520c000_0_90"/>
            <p:cNvSpPr/>
            <p:nvPr/>
          </p:nvSpPr>
          <p:spPr>
            <a:xfrm>
              <a:off x="1755075" y="2555725"/>
              <a:ext cx="271800" cy="2355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g25fd520c000_0_90"/>
            <p:cNvSpPr/>
            <p:nvPr/>
          </p:nvSpPr>
          <p:spPr>
            <a:xfrm>
              <a:off x="2026875" y="2810075"/>
              <a:ext cx="271800" cy="2355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0" name="Google Shape;390;g25fd520c000_0_90"/>
          <p:cNvSpPr txBox="1"/>
          <p:nvPr/>
        </p:nvSpPr>
        <p:spPr>
          <a:xfrm>
            <a:off x="571650" y="3703148"/>
            <a:ext cx="8022000" cy="8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1" u="none" strike="noStrike" cap="none" dirty="0">
                <a:solidFill>
                  <a:srgbClr val="1414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The Richmond Region recently approved a new Tourism Improvement District (TID). The TID is </a:t>
            </a:r>
            <a:r>
              <a:rPr lang="en-US" sz="1600" b="0" i="1" u="none" strike="noStrike" cap="none" dirty="0">
                <a:solidFill>
                  <a:srgbClr val="CC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expected to generate as much as $8.2 million annually</a:t>
            </a:r>
            <a:r>
              <a:rPr lang="en-US" sz="1600" b="0" i="1" u="none" strike="noStrike" cap="none" dirty="0">
                <a:solidFill>
                  <a:srgbClr val="1414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to support the promotion of the region as a leisure, conference and sports tourism destination</a:t>
            </a:r>
            <a:r>
              <a:rPr lang="en-US" sz="1100" b="0" i="1" u="none" strike="noStrike" cap="none" dirty="0">
                <a:solidFill>
                  <a:srgbClr val="14141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.</a:t>
            </a:r>
            <a:endParaRPr sz="11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1" name="Google Shape;391;g25fd520c000_0_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13244" y="656991"/>
            <a:ext cx="2274363" cy="1332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green square with white dots and a cross&#10;&#10;Description automatically generated">
            <a:extLst>
              <a:ext uri="{FF2B5EF4-FFF2-40B4-BE49-F238E27FC236}">
                <a16:creationId xmlns:a16="http://schemas.microsoft.com/office/drawing/2014/main" id="{99C94784-E4F6-7668-B50A-BA4D13749A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7571" y="133522"/>
            <a:ext cx="468924" cy="469423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g14aba728110_3_130"/>
          <p:cNvPicPr preferRelativeResize="0"/>
          <p:nvPr/>
        </p:nvPicPr>
        <p:blipFill rotWithShape="1">
          <a:blip r:embed="rId3">
            <a:alphaModFix/>
          </a:blip>
          <a:srcRect l="20374" r="25175"/>
          <a:stretch/>
        </p:blipFill>
        <p:spPr>
          <a:xfrm>
            <a:off x="4943476" y="0"/>
            <a:ext cx="4200525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g14aba728110_3_1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37150" y="4966313"/>
            <a:ext cx="1006619" cy="10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g14aba728110_3_130" descr="A picture containing grass, mountain, outdoor, natur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34298" r="19761"/>
          <a:stretch/>
        </p:blipFill>
        <p:spPr>
          <a:xfrm>
            <a:off x="4943475" y="0"/>
            <a:ext cx="4200525" cy="51358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6" name="Google Shape;316;g14aba728110_3_130"/>
          <p:cNvGrpSpPr/>
          <p:nvPr/>
        </p:nvGrpSpPr>
        <p:grpSpPr>
          <a:xfrm>
            <a:off x="242774" y="1687638"/>
            <a:ext cx="4329226" cy="1259484"/>
            <a:chOff x="323698" y="2250184"/>
            <a:chExt cx="5772300" cy="1679312"/>
          </a:xfrm>
        </p:grpSpPr>
        <p:sp>
          <p:nvSpPr>
            <p:cNvPr id="317" name="Google Shape;317;g14aba728110_3_130"/>
            <p:cNvSpPr txBox="1"/>
            <p:nvPr/>
          </p:nvSpPr>
          <p:spPr>
            <a:xfrm>
              <a:off x="2401380" y="2250184"/>
              <a:ext cx="35814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50" tIns="34275" rIns="68550" bIns="34275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500" b="0" i="0" u="sng" strike="noStrike" cap="none">
                  <a:solidFill>
                    <a:srgbClr val="EF8600"/>
                  </a:solidFill>
                  <a:latin typeface="Trebuchet MS"/>
                  <a:ea typeface="Trebuchet MS"/>
                  <a:cs typeface="Trebuchet MS"/>
                  <a:sym typeface="Trebuchet MS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VATC.org/tourismzones</a:t>
              </a:r>
              <a:endParaRPr sz="1500" b="0" i="0" u="none" strike="noStrike" cap="none">
                <a:solidFill>
                  <a:srgbClr val="EF86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318" name="Google Shape;318;g14aba728110_3_130"/>
            <p:cNvSpPr txBox="1"/>
            <p:nvPr/>
          </p:nvSpPr>
          <p:spPr>
            <a:xfrm>
              <a:off x="323698" y="3529296"/>
              <a:ext cx="5772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50" tIns="34275" rIns="68550" bIns="34275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500" b="0" i="0" u="sng" strike="noStrike" cap="none" dirty="0">
                  <a:solidFill>
                    <a:schemeClr val="hlink"/>
                  </a:solidFill>
                  <a:latin typeface="Trebuchet MS"/>
                  <a:ea typeface="Trebuchet MS"/>
                  <a:cs typeface="Trebuchet MS"/>
                  <a:sym typeface="Trebuchet MS"/>
                  <a:hlinkClick r:id="rId7"/>
                </a:rPr>
                <a:t>DHCD.virginia.gov/opportunity-zones-oz</a:t>
              </a:r>
              <a:endParaRPr sz="1500" b="0" i="0" u="none" strike="noStrike" cap="none" dirty="0">
                <a:solidFill>
                  <a:srgbClr val="2E75B5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320" name="Google Shape;320;g14aba728110_3_130"/>
          <p:cNvSpPr/>
          <p:nvPr/>
        </p:nvSpPr>
        <p:spPr>
          <a:xfrm>
            <a:off x="4943475" y="0"/>
            <a:ext cx="4200600" cy="51435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1" name="Google Shape;321;g14aba728110_3_13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094350" y="760571"/>
            <a:ext cx="3788781" cy="3614739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g14aba728110_3_130"/>
          <p:cNvSpPr/>
          <p:nvPr/>
        </p:nvSpPr>
        <p:spPr>
          <a:xfrm>
            <a:off x="5281834" y="945589"/>
            <a:ext cx="2028900" cy="2036100"/>
          </a:xfrm>
          <a:prstGeom prst="ellipse">
            <a:avLst/>
          </a:prstGeom>
          <a:solidFill>
            <a:srgbClr val="FBE4D4">
              <a:alpha val="7294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g14aba728110_3_130"/>
          <p:cNvSpPr/>
          <p:nvPr/>
        </p:nvSpPr>
        <p:spPr>
          <a:xfrm>
            <a:off x="5974327" y="2144029"/>
            <a:ext cx="2028900" cy="2036100"/>
          </a:xfrm>
          <a:prstGeom prst="ellipse">
            <a:avLst/>
          </a:prstGeom>
          <a:solidFill>
            <a:srgbClr val="E1EFD8">
              <a:alpha val="7294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g14aba728110_3_130"/>
          <p:cNvSpPr/>
          <p:nvPr/>
        </p:nvSpPr>
        <p:spPr>
          <a:xfrm>
            <a:off x="6666820" y="945022"/>
            <a:ext cx="2028900" cy="2036100"/>
          </a:xfrm>
          <a:prstGeom prst="ellipse">
            <a:avLst/>
          </a:prstGeom>
          <a:solidFill>
            <a:srgbClr val="DDEAF6">
              <a:alpha val="7294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5" name="Google Shape;325;g14aba728110_3_130" descr="A picture containing shape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599161" y="2050525"/>
            <a:ext cx="779156" cy="746522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g14aba728110_3_130"/>
          <p:cNvSpPr txBox="1"/>
          <p:nvPr/>
        </p:nvSpPr>
        <p:spPr>
          <a:xfrm>
            <a:off x="5494761" y="1566363"/>
            <a:ext cx="942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Tourism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Zone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g14aba728110_3_130"/>
          <p:cNvSpPr txBox="1"/>
          <p:nvPr/>
        </p:nvSpPr>
        <p:spPr>
          <a:xfrm>
            <a:off x="7403674" y="1587794"/>
            <a:ext cx="1282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Opportunity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Zone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g14aba728110_3_130"/>
          <p:cNvSpPr txBox="1"/>
          <p:nvPr/>
        </p:nvSpPr>
        <p:spPr>
          <a:xfrm>
            <a:off x="6280529" y="3146674"/>
            <a:ext cx="13932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Tourism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Improvement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District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1" name="Google Shape;331;g14aba728110_3_130" descr="Logo, company name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7578" y="182725"/>
            <a:ext cx="1464244" cy="1371383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g14aba728110_3_130"/>
          <p:cNvSpPr txBox="1"/>
          <p:nvPr/>
        </p:nvSpPr>
        <p:spPr>
          <a:xfrm>
            <a:off x="5117250" y="182725"/>
            <a:ext cx="378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12712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* </a:t>
            </a:r>
            <a:r>
              <a:rPr lang="en-US" sz="1000" b="0" i="1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Zones can overlap, but do not share any program</a:t>
            </a:r>
            <a:endParaRPr sz="1000" b="0" i="1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112712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1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mandates, legal or funding requirements, or benefits  </a:t>
            </a:r>
            <a:endParaRPr sz="1000" b="0" i="1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34" name="Google Shape;334;g14aba728110_3_130"/>
          <p:cNvSpPr txBox="1"/>
          <p:nvPr/>
        </p:nvSpPr>
        <p:spPr>
          <a:xfrm>
            <a:off x="1011029" y="3402812"/>
            <a:ext cx="3586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sng" strike="noStrike" cap="none" dirty="0">
                <a:solidFill>
                  <a:srgbClr val="38761D"/>
                </a:solidFill>
                <a:latin typeface="Trebuchet MS"/>
                <a:ea typeface="Trebuchet MS"/>
                <a:cs typeface="Trebuchet MS"/>
                <a:sym typeface="Trebuchet M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https://civitasadvisors.com/resources/research/tourism-improvement-district</a:t>
            </a:r>
            <a:endParaRPr sz="1500" b="0" i="0" u="none" strike="noStrike" cap="none" dirty="0">
              <a:solidFill>
                <a:srgbClr val="38761D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35" name="Google Shape;335;g14aba728110_3_130"/>
          <p:cNvSpPr txBox="1"/>
          <p:nvPr/>
        </p:nvSpPr>
        <p:spPr>
          <a:xfrm>
            <a:off x="8541643" y="4725375"/>
            <a:ext cx="445200" cy="3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rPr>
              <a:t>15</a:t>
            </a:r>
            <a:endParaRPr sz="900" b="0" i="0" u="none" strike="noStrike" cap="none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2025" y="4850101"/>
            <a:ext cx="1342157" cy="146300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15"/>
          <p:cNvSpPr txBox="1"/>
          <p:nvPr/>
        </p:nvSpPr>
        <p:spPr>
          <a:xfrm>
            <a:off x="0" y="222682"/>
            <a:ext cx="9144000" cy="542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 dirty="0">
                <a:solidFill>
                  <a:srgbClr val="E066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CONTACT</a:t>
            </a:r>
            <a:endParaRPr sz="3600" b="0" i="0" u="none" strike="noStrike" cap="none" dirty="0">
              <a:solidFill>
                <a:srgbClr val="FFF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400" name="Google Shape;400;p15"/>
          <p:cNvSpPr/>
          <p:nvPr/>
        </p:nvSpPr>
        <p:spPr>
          <a:xfrm>
            <a:off x="0" y="2861297"/>
            <a:ext cx="9144000" cy="86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FFFFFF"/>
                </a:solidFill>
                <a:latin typeface="Montserrat" panose="00000500000000000000" pitchFamily="50" charset="0"/>
                <a:ea typeface="Montserrat"/>
                <a:cs typeface="Montserrat"/>
                <a:sym typeface="Montserrat"/>
              </a:rPr>
              <a:t>Wirt Confroy</a:t>
            </a:r>
            <a:endParaRPr sz="2000" b="0" i="0" u="none" strike="noStrike" cap="none" dirty="0">
              <a:solidFill>
                <a:srgbClr val="FFFFFF"/>
              </a:solidFill>
              <a:latin typeface="Montserrat" panose="00000500000000000000" pitchFamily="50" charset="0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FFFFFF"/>
                </a:solidFill>
                <a:latin typeface="Montserrat" panose="00000500000000000000" pitchFamily="50" charset="0"/>
                <a:ea typeface="Montserrat"/>
                <a:cs typeface="Montserrat"/>
                <a:sym typeface="Montserrat"/>
              </a:rPr>
              <a:t>Director of Business Development</a:t>
            </a:r>
            <a:br>
              <a:rPr lang="en-US" sz="2000" b="0" i="0" u="none" strike="noStrike" cap="none" dirty="0">
                <a:solidFill>
                  <a:srgbClr val="FFFFFF"/>
                </a:solidFill>
                <a:latin typeface="Montserrat" panose="00000500000000000000" pitchFamily="50" charset="0"/>
                <a:ea typeface="Montserrat"/>
                <a:cs typeface="Montserrat"/>
                <a:sym typeface="Montserrat"/>
              </a:rPr>
            </a:br>
            <a:r>
              <a:rPr lang="en-US" sz="2000" b="0" i="0" u="sng" strike="noStrike" cap="none" dirty="0">
                <a:solidFill>
                  <a:schemeClr val="lt1"/>
                </a:solidFill>
                <a:latin typeface="Montserrat" panose="00000500000000000000" pitchFamily="50" charset="0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wconfroy@virginia.org</a:t>
            </a:r>
            <a:endParaRPr sz="2000" b="0" i="0" u="none" strike="noStrike" cap="none" dirty="0">
              <a:solidFill>
                <a:schemeClr val="lt1"/>
              </a:solidFill>
              <a:latin typeface="Montserrat" panose="00000500000000000000" pitchFamily="50" charset="0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FFFFFF"/>
                </a:solidFill>
                <a:latin typeface="Montserrat" panose="00000500000000000000" pitchFamily="50" charset="0"/>
                <a:ea typeface="Montserrat"/>
                <a:cs typeface="Montserrat"/>
                <a:sym typeface="Montserrat"/>
              </a:rPr>
              <a:t>(804) 545-5552</a:t>
            </a:r>
            <a:endParaRPr sz="2000" b="0" i="0" u="none" strike="noStrike" cap="none" dirty="0">
              <a:solidFill>
                <a:srgbClr val="000000"/>
              </a:solidFill>
              <a:latin typeface="Montserrat" panose="00000500000000000000" pitchFamily="50" charset="0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5"/>
              <a:buFont typeface="Arial"/>
              <a:buNone/>
            </a:pPr>
            <a:endParaRPr sz="1425" b="0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3" name="Google Shape;403;p15"/>
          <p:cNvSpPr txBox="1"/>
          <p:nvPr/>
        </p:nvSpPr>
        <p:spPr>
          <a:xfrm>
            <a:off x="8541643" y="4725375"/>
            <a:ext cx="445200" cy="3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rPr>
              <a:t>16</a:t>
            </a:r>
            <a:endParaRPr sz="900" b="0" i="0" u="none" strike="noStrike" cap="none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855EC3-EEBF-916C-A832-2808F5CBA53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20158"/>
          <a:stretch>
            <a:fillRect/>
          </a:stretch>
        </p:blipFill>
        <p:spPr>
          <a:xfrm>
            <a:off x="3726327" y="1173296"/>
            <a:ext cx="1691345" cy="168800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g12861e117a8_0_479"/>
          <p:cNvPicPr preferRelativeResize="0"/>
          <p:nvPr/>
        </p:nvPicPr>
        <p:blipFill rotWithShape="1">
          <a:blip r:embed="rId3">
            <a:alphaModFix/>
          </a:blip>
          <a:srcRect l="14237" t="26906" r="37986" b="16136"/>
          <a:stretch/>
        </p:blipFill>
        <p:spPr>
          <a:xfrm>
            <a:off x="3144633" y="657691"/>
            <a:ext cx="5359392" cy="3594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g12861e117a8_0_479" descr="A picture containing cup, pink, indoor, ca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1320" y="224678"/>
            <a:ext cx="1411222" cy="1878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g12861e117a8_0_479" descr="A picture containing cup, pink, table, sitting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36020"/>
          <a:stretch/>
        </p:blipFill>
        <p:spPr>
          <a:xfrm>
            <a:off x="1071320" y="2251428"/>
            <a:ext cx="1411222" cy="1201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g12861e117a8_0_479" descr="A picture containing cup, table, sitting, ca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t="36020"/>
          <a:stretch/>
        </p:blipFill>
        <p:spPr>
          <a:xfrm>
            <a:off x="1071320" y="3679914"/>
            <a:ext cx="1411222" cy="120179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g12861e117a8_0_479"/>
          <p:cNvSpPr/>
          <p:nvPr/>
        </p:nvSpPr>
        <p:spPr>
          <a:xfrm>
            <a:off x="3327688" y="1348220"/>
            <a:ext cx="5176500" cy="452100"/>
          </a:xfrm>
          <a:prstGeom prst="rect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g12861e117a8_0_479"/>
          <p:cNvSpPr/>
          <p:nvPr/>
        </p:nvSpPr>
        <p:spPr>
          <a:xfrm>
            <a:off x="3327688" y="1877113"/>
            <a:ext cx="5176500" cy="452100"/>
          </a:xfrm>
          <a:prstGeom prst="rect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g12861e117a8_0_479"/>
          <p:cNvSpPr/>
          <p:nvPr/>
        </p:nvSpPr>
        <p:spPr>
          <a:xfrm>
            <a:off x="3327688" y="2447943"/>
            <a:ext cx="5176500" cy="452100"/>
          </a:xfrm>
          <a:prstGeom prst="rect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g12861e117a8_0_479"/>
          <p:cNvSpPr/>
          <p:nvPr/>
        </p:nvSpPr>
        <p:spPr>
          <a:xfrm>
            <a:off x="3327688" y="3018773"/>
            <a:ext cx="5176500" cy="452100"/>
          </a:xfrm>
          <a:prstGeom prst="rect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g12861e117a8_0_479"/>
          <p:cNvSpPr/>
          <p:nvPr/>
        </p:nvSpPr>
        <p:spPr>
          <a:xfrm>
            <a:off x="3327688" y="3589602"/>
            <a:ext cx="5176500" cy="662400"/>
          </a:xfrm>
          <a:prstGeom prst="rect">
            <a:avLst/>
          </a:prstGeom>
          <a:noFill/>
          <a:ln w="28575" cap="flat" cmpd="sng">
            <a:solidFill>
              <a:srgbClr val="CC009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7" name="Google Shape;157;g12861e117a8_0_479" descr="A picture containing cup, pink, indoor, ca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33411" y="2673945"/>
            <a:ext cx="1411222" cy="1878438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g12861e117a8_0_479"/>
          <p:cNvSpPr txBox="1"/>
          <p:nvPr/>
        </p:nvSpPr>
        <p:spPr>
          <a:xfrm>
            <a:off x="120925" y="4186125"/>
            <a:ext cx="12618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000" b="1" i="0" u="none" strike="noStrike" cap="none">
                <a:solidFill>
                  <a:srgbClr val="FF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X </a:t>
            </a:r>
            <a:r>
              <a:rPr lang="en-US" sz="800" b="0" i="0" u="none" strike="noStrike" cap="none">
                <a:solidFill>
                  <a:srgbClr val="FF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-US" sz="900" b="0" i="1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Areas with </a:t>
            </a:r>
            <a:r>
              <a:rPr lang="en-US" sz="900" b="0" i="1" u="none" strike="noStrike" cap="none">
                <a:solidFill>
                  <a:srgbClr val="FF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Low</a:t>
            </a:r>
            <a:endParaRPr sz="900" b="0" i="1" u="none" strike="noStrike" cap="none">
              <a:solidFill>
                <a:srgbClr val="FF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900" b="0" i="1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     Visitor Demand</a:t>
            </a:r>
            <a:endParaRPr sz="900" b="0" i="1" u="none" strike="noStrike" cap="non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59" name="Google Shape;159;g12861e117a8_0_479"/>
          <p:cNvSpPr txBox="1"/>
          <p:nvPr/>
        </p:nvSpPr>
        <p:spPr>
          <a:xfrm>
            <a:off x="120925" y="2662125"/>
            <a:ext cx="12618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000" b="1" i="0" u="none" strike="noStrike" cap="none" dirty="0">
                <a:solidFill>
                  <a:srgbClr val="FF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X </a:t>
            </a:r>
            <a:r>
              <a:rPr lang="en-US" sz="800" b="0" i="0" u="none" strike="noStrike" cap="none" dirty="0">
                <a:solidFill>
                  <a:srgbClr val="FF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-US" sz="900" b="0" i="1" u="none" strike="noStrike" cap="none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Areas with </a:t>
            </a:r>
            <a:r>
              <a:rPr lang="en-US" sz="900" b="0" i="1" u="none" strike="noStrike" cap="none" dirty="0">
                <a:solidFill>
                  <a:srgbClr val="FF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Med</a:t>
            </a:r>
            <a:endParaRPr sz="900" b="0" i="1" u="none" strike="noStrike" cap="none" dirty="0">
              <a:solidFill>
                <a:srgbClr val="FF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900" b="0" i="1" u="none" strike="noStrike" cap="none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     Visitor Demand</a:t>
            </a:r>
            <a:endParaRPr sz="900" b="0" i="1" u="none" strike="noStrike" cap="none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60" name="Google Shape;160;g12861e117a8_0_479"/>
          <p:cNvSpPr txBox="1"/>
          <p:nvPr/>
        </p:nvSpPr>
        <p:spPr>
          <a:xfrm>
            <a:off x="120925" y="1214325"/>
            <a:ext cx="12618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000" b="1" i="0" u="none" strike="noStrike" cap="none">
                <a:solidFill>
                  <a:srgbClr val="00FF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✔</a:t>
            </a:r>
            <a:r>
              <a:rPr lang="en-US" sz="1000" b="1" i="0" u="none" strike="noStrike" cap="none">
                <a:solidFill>
                  <a:srgbClr val="FF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-US" sz="800" b="0" i="0" u="none" strike="noStrike" cap="none">
                <a:solidFill>
                  <a:srgbClr val="FF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-US" sz="900" b="0" i="1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Areas with </a:t>
            </a:r>
            <a:r>
              <a:rPr lang="en-US" sz="900" b="0" i="1" u="none" strike="noStrike" cap="none">
                <a:solidFill>
                  <a:srgbClr val="00FF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High</a:t>
            </a:r>
            <a:endParaRPr sz="900" b="0" i="1" u="none" strike="noStrike" cap="none">
              <a:solidFill>
                <a:srgbClr val="00FF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900" b="0" i="1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     Visitor Demand</a:t>
            </a:r>
            <a:endParaRPr sz="900" b="0" i="1" u="none" strike="noStrike" cap="non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3" name="Picture 2" descr="A blue square with white building&#10;&#10;Description automatically generated">
            <a:extLst>
              <a:ext uri="{FF2B5EF4-FFF2-40B4-BE49-F238E27FC236}">
                <a16:creationId xmlns:a16="http://schemas.microsoft.com/office/drawing/2014/main" id="{A05D7C19-ED5E-651C-5586-AC5C021B28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3380" y="169386"/>
            <a:ext cx="468425" cy="468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xelated city map&#10;&#10;Description automatically generated">
            <a:extLst>
              <a:ext uri="{FF2B5EF4-FFF2-40B4-BE49-F238E27FC236}">
                <a16:creationId xmlns:a16="http://schemas.microsoft.com/office/drawing/2014/main" id="{F6846C1C-6DFF-A460-4F63-B950884C1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78" y="591379"/>
            <a:ext cx="8453231" cy="419895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99CCA9AE-5B81-0A20-349C-1D910B51AFC8}"/>
              </a:ext>
            </a:extLst>
          </p:cNvPr>
          <p:cNvSpPr/>
          <p:nvPr/>
        </p:nvSpPr>
        <p:spPr>
          <a:xfrm>
            <a:off x="984823" y="591379"/>
            <a:ext cx="2409390" cy="1339220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square with white building&#10;&#10;Description automatically generated">
            <a:extLst>
              <a:ext uri="{FF2B5EF4-FFF2-40B4-BE49-F238E27FC236}">
                <a16:creationId xmlns:a16="http://schemas.microsoft.com/office/drawing/2014/main" id="{A071169F-55F2-133A-2165-CB3EA06020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3380" y="169386"/>
            <a:ext cx="468425" cy="46892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959929B-422A-5BA2-60A7-49C6A63EAC4A}"/>
              </a:ext>
            </a:extLst>
          </p:cNvPr>
          <p:cNvSpPr/>
          <p:nvPr/>
        </p:nvSpPr>
        <p:spPr>
          <a:xfrm flipV="1">
            <a:off x="4253544" y="2724073"/>
            <a:ext cx="636912" cy="446510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7A0EDF1-3E69-FBCC-ABEF-C648CB81AF88}"/>
              </a:ext>
            </a:extLst>
          </p:cNvPr>
          <p:cNvSpPr/>
          <p:nvPr/>
        </p:nvSpPr>
        <p:spPr>
          <a:xfrm flipV="1">
            <a:off x="5563853" y="754468"/>
            <a:ext cx="636912" cy="446510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28DF845-F0E4-5500-32C3-710C3409FB6E}"/>
              </a:ext>
            </a:extLst>
          </p:cNvPr>
          <p:cNvSpPr/>
          <p:nvPr/>
        </p:nvSpPr>
        <p:spPr>
          <a:xfrm flipV="1">
            <a:off x="8050696" y="2070575"/>
            <a:ext cx="879613" cy="1825564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64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623629C-6764-23FC-EBF2-566EEB9E683A}"/>
              </a:ext>
            </a:extLst>
          </p:cNvPr>
          <p:cNvSpPr txBox="1"/>
          <p:nvPr/>
        </p:nvSpPr>
        <p:spPr>
          <a:xfrm>
            <a:off x="547117" y="3084601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70%</a:t>
            </a:r>
          </a:p>
        </p:txBody>
      </p:sp>
      <p:pic>
        <p:nvPicPr>
          <p:cNvPr id="9" name="Picture 8" descr="A building with green lights&#10;&#10;Description automatically generated">
            <a:extLst>
              <a:ext uri="{FF2B5EF4-FFF2-40B4-BE49-F238E27FC236}">
                <a16:creationId xmlns:a16="http://schemas.microsoft.com/office/drawing/2014/main" id="{44305088-A28B-C5DF-181A-C6C586363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7073" y="345390"/>
            <a:ext cx="2829853" cy="43169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3519E0-42AD-2394-5342-9598F15155EA}"/>
              </a:ext>
            </a:extLst>
          </p:cNvPr>
          <p:cNvSpPr txBox="1"/>
          <p:nvPr/>
        </p:nvSpPr>
        <p:spPr>
          <a:xfrm>
            <a:off x="546369" y="2273053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30%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A880FFA4-FF34-A81C-331D-4C655AE7B3AE}"/>
              </a:ext>
            </a:extLst>
          </p:cNvPr>
          <p:cNvSpPr txBox="1"/>
          <p:nvPr/>
        </p:nvSpPr>
        <p:spPr>
          <a:xfrm>
            <a:off x="3696599" y="599622"/>
            <a:ext cx="1750800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0" b="1" dirty="0">
                <a:solidFill>
                  <a:srgbClr val="C00000"/>
                </a:solidFill>
              </a:rPr>
              <a:t>?</a:t>
            </a:r>
          </a:p>
        </p:txBody>
      </p:sp>
      <p:pic>
        <p:nvPicPr>
          <p:cNvPr id="3" name="Picture 2" descr="A blue square with white building&#10;&#10;Description automatically generated">
            <a:extLst>
              <a:ext uri="{FF2B5EF4-FFF2-40B4-BE49-F238E27FC236}">
                <a16:creationId xmlns:a16="http://schemas.microsoft.com/office/drawing/2014/main" id="{4D279971-96B0-4042-AE88-8E8FB9CC2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3380" y="169386"/>
            <a:ext cx="468425" cy="46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77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1"/>
          <p:cNvSpPr txBox="1"/>
          <p:nvPr/>
        </p:nvSpPr>
        <p:spPr>
          <a:xfrm>
            <a:off x="752151" y="1886819"/>
            <a:ext cx="24288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 dirty="0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Not an upfront incentive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1"/>
          <p:cNvSpPr txBox="1"/>
          <p:nvPr/>
        </p:nvSpPr>
        <p:spPr>
          <a:xfrm>
            <a:off x="5144212" y="1886819"/>
            <a:ext cx="13407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 dirty="0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Not a grant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11"/>
          <p:cNvSpPr txBox="1"/>
          <p:nvPr/>
        </p:nvSpPr>
        <p:spPr>
          <a:xfrm>
            <a:off x="341175" y="2882300"/>
            <a:ext cx="8610000" cy="17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⎯ </a:t>
            </a:r>
            <a:r>
              <a:rPr lang="en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Developer secures 100% of the financing</a:t>
            </a:r>
            <a:r>
              <a:rPr lang="en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 advance  to complete the project</a:t>
            </a:r>
            <a:endParaRPr sz="12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⎯ </a:t>
            </a:r>
            <a:r>
              <a:rPr lang="en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Performance Based </a:t>
            </a:r>
            <a:r>
              <a:rPr lang="en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‒ State and County contributions begin when project is generating revenue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⎯ </a:t>
            </a:r>
            <a:r>
              <a:rPr lang="en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Project Focused </a:t>
            </a:r>
            <a:r>
              <a:rPr lang="en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‒ Does not include surrounding businesses or industries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⎯ Low </a:t>
            </a:r>
            <a:r>
              <a:rPr lang="en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Liability </a:t>
            </a:r>
            <a:r>
              <a:rPr lang="en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‒ If the project ceases revenue generation for any reason, neither State nor County contribute further</a:t>
            </a: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590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urier New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7" name="Google Shape;137;p11"/>
          <p:cNvCxnSpPr/>
          <p:nvPr/>
        </p:nvCxnSpPr>
        <p:spPr>
          <a:xfrm>
            <a:off x="834631" y="2333413"/>
            <a:ext cx="7568100" cy="0"/>
          </a:xfrm>
          <a:prstGeom prst="straightConnector1">
            <a:avLst/>
          </a:prstGeom>
          <a:noFill/>
          <a:ln w="1905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8" name="Google Shape;138;p11"/>
          <p:cNvSpPr/>
          <p:nvPr/>
        </p:nvSpPr>
        <p:spPr>
          <a:xfrm>
            <a:off x="0" y="205740"/>
            <a:ext cx="1123568" cy="384541"/>
          </a:xfrm>
          <a:custGeom>
            <a:avLst/>
            <a:gdLst/>
            <a:ahLst/>
            <a:cxnLst/>
            <a:rect l="l" t="t" r="r" b="b"/>
            <a:pathLst>
              <a:path w="6420387" h="5696907" extrusionOk="0">
                <a:moveTo>
                  <a:pt x="0" y="0"/>
                </a:moveTo>
                <a:lnTo>
                  <a:pt x="3716919" y="0"/>
                </a:lnTo>
                <a:lnTo>
                  <a:pt x="6420387" y="5696907"/>
                </a:lnTo>
                <a:lnTo>
                  <a:pt x="0" y="5696907"/>
                </a:lnTo>
                <a:close/>
              </a:path>
            </a:pathLst>
          </a:custGeom>
          <a:solidFill>
            <a:srgbClr val="006686"/>
          </a:solidFill>
          <a:ln>
            <a:noFill/>
          </a:ln>
        </p:spPr>
        <p:txBody>
          <a:bodyPr spcFirstLastPara="1" wrap="square" lIns="324000" tIns="34275" rIns="810000" bIns="2700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alibri"/>
              <a:buNone/>
            </a:pPr>
            <a:endParaRPr sz="27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11"/>
          <p:cNvSpPr txBox="1"/>
          <p:nvPr/>
        </p:nvSpPr>
        <p:spPr>
          <a:xfrm>
            <a:off x="0" y="205739"/>
            <a:ext cx="5650800" cy="3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" sz="1800" b="0" i="1" u="none" strike="noStrike" cap="none" dirty="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TDFP</a:t>
            </a:r>
            <a:r>
              <a:rPr lang="en" sz="2100" b="0" i="0" u="none" strike="noStrike" cap="none" dirty="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     </a:t>
            </a:r>
            <a:r>
              <a:rPr lang="en" sz="1800" b="0" i="1" u="none" strike="noStrike" cap="none" dirty="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Definition + Scope</a:t>
            </a:r>
            <a:endParaRPr sz="1800" b="0" i="1" u="none" strike="noStrike" cap="none" dirty="0">
              <a:solidFill>
                <a:srgbClr val="0000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40" name="Google Shape;140;p11"/>
          <p:cNvSpPr txBox="1"/>
          <p:nvPr/>
        </p:nvSpPr>
        <p:spPr>
          <a:xfrm>
            <a:off x="320900" y="837602"/>
            <a:ext cx="8610000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⎯ Supports a Developer’s gap financing</a:t>
            </a:r>
            <a:endParaRPr sz="1200" b="1" i="0" u="none" strike="noStrike" cap="none" dirty="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⎯ Much like a </a:t>
            </a:r>
            <a:r>
              <a:rPr lang="en" sz="1200" b="1" i="1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Tax Rebate</a:t>
            </a:r>
            <a:r>
              <a:rPr lang="en" sz="12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or </a:t>
            </a:r>
            <a:r>
              <a:rPr lang="en" sz="1200" b="1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Tax Increment Financing</a:t>
            </a:r>
            <a:r>
              <a:rPr lang="en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‒ contribute </a:t>
            </a:r>
            <a:r>
              <a:rPr lang="en" sz="1200" b="0" i="0" u="sng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future</a:t>
            </a:r>
            <a:r>
              <a:rPr lang="en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sales tax revenues towards Developer’s project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1" name="Google Shape;141;p11"/>
          <p:cNvCxnSpPr/>
          <p:nvPr/>
        </p:nvCxnSpPr>
        <p:spPr>
          <a:xfrm>
            <a:off x="834631" y="1723813"/>
            <a:ext cx="7580100" cy="0"/>
          </a:xfrm>
          <a:prstGeom prst="straightConnector1">
            <a:avLst/>
          </a:prstGeom>
          <a:noFill/>
          <a:ln w="1905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Google Shape;133;p11">
            <a:extLst>
              <a:ext uri="{FF2B5EF4-FFF2-40B4-BE49-F238E27FC236}">
                <a16:creationId xmlns:a16="http://schemas.microsoft.com/office/drawing/2014/main" id="{87E114D7-E965-13E3-5E3A-E77343595916}"/>
              </a:ext>
            </a:extLst>
          </p:cNvPr>
          <p:cNvSpPr txBox="1"/>
          <p:nvPr/>
        </p:nvSpPr>
        <p:spPr>
          <a:xfrm>
            <a:off x="751408" y="2507677"/>
            <a:ext cx="3928698" cy="28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 dirty="0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Not for renovations to operating businesses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35;p11">
            <a:extLst>
              <a:ext uri="{FF2B5EF4-FFF2-40B4-BE49-F238E27FC236}">
                <a16:creationId xmlns:a16="http://schemas.microsoft.com/office/drawing/2014/main" id="{C64DE338-033A-5246-1EE2-AACD48F96923}"/>
              </a:ext>
            </a:extLst>
          </p:cNvPr>
          <p:cNvSpPr txBox="1"/>
          <p:nvPr/>
        </p:nvSpPr>
        <p:spPr>
          <a:xfrm>
            <a:off x="5138605" y="2507677"/>
            <a:ext cx="3865758" cy="28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 dirty="0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Not for projects already under constructinon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A blue square with white building&#10;&#10;Description automatically generated">
            <a:extLst>
              <a:ext uri="{FF2B5EF4-FFF2-40B4-BE49-F238E27FC236}">
                <a16:creationId xmlns:a16="http://schemas.microsoft.com/office/drawing/2014/main" id="{00968BED-FEFD-E112-4A18-DE917CBC1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3380" y="169386"/>
            <a:ext cx="468425" cy="46892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>
          <a:extLst>
            <a:ext uri="{FF2B5EF4-FFF2-40B4-BE49-F238E27FC236}">
              <a16:creationId xmlns:a16="http://schemas.microsoft.com/office/drawing/2014/main" id="{3297010C-216B-2793-1F38-B58038698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D7A391A-EF4D-03B2-BEF9-AA16928A1EBC}"/>
              </a:ext>
            </a:extLst>
          </p:cNvPr>
          <p:cNvSpPr/>
          <p:nvPr/>
        </p:nvSpPr>
        <p:spPr>
          <a:xfrm>
            <a:off x="554258" y="753076"/>
            <a:ext cx="333800" cy="385141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6928812-A2DA-ED2A-084B-0B504EEBF719}"/>
              </a:ext>
            </a:extLst>
          </p:cNvPr>
          <p:cNvGrpSpPr/>
          <p:nvPr/>
        </p:nvGrpSpPr>
        <p:grpSpPr>
          <a:xfrm>
            <a:off x="424880" y="342033"/>
            <a:ext cx="592555" cy="592555"/>
            <a:chOff x="1020839" y="542990"/>
            <a:chExt cx="592555" cy="59255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C76496A-8D36-E671-21EB-DD8D6154D0EE}"/>
                </a:ext>
              </a:extLst>
            </p:cNvPr>
            <p:cNvSpPr/>
            <p:nvPr/>
          </p:nvSpPr>
          <p:spPr>
            <a:xfrm>
              <a:off x="1020839" y="542990"/>
              <a:ext cx="592555" cy="592555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C64FBDD-D559-D247-C533-AC2FCEC97AAA}"/>
                </a:ext>
              </a:extLst>
            </p:cNvPr>
            <p:cNvSpPr txBox="1"/>
            <p:nvPr/>
          </p:nvSpPr>
          <p:spPr>
            <a:xfrm>
              <a:off x="1108815" y="555063"/>
              <a:ext cx="323423" cy="4587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D5FBAAF-987B-48CA-B8B1-45A5A73EE5CD}"/>
              </a:ext>
            </a:extLst>
          </p:cNvPr>
          <p:cNvSpPr txBox="1"/>
          <p:nvPr/>
        </p:nvSpPr>
        <p:spPr>
          <a:xfrm>
            <a:off x="547117" y="3084601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70%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0AD71C-A546-4210-3673-6DEC658939A0}"/>
              </a:ext>
            </a:extLst>
          </p:cNvPr>
          <p:cNvSpPr/>
          <p:nvPr/>
        </p:nvSpPr>
        <p:spPr>
          <a:xfrm>
            <a:off x="612112" y="3081574"/>
            <a:ext cx="296647" cy="45719"/>
          </a:xfrm>
          <a:prstGeom prst="rect">
            <a:avLst/>
          </a:prstGeom>
          <a:solidFill>
            <a:srgbClr val="83CB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uilding with green lights&#10;&#10;Description automatically generated">
            <a:extLst>
              <a:ext uri="{FF2B5EF4-FFF2-40B4-BE49-F238E27FC236}">
                <a16:creationId xmlns:a16="http://schemas.microsoft.com/office/drawing/2014/main" id="{2E4606E7-4F9D-DDAF-CE65-4C73359F4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93" y="1812785"/>
            <a:ext cx="1882908" cy="28724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665F02A-662B-F5E5-8A4F-4B00315B01E4}"/>
              </a:ext>
            </a:extLst>
          </p:cNvPr>
          <p:cNvSpPr txBox="1"/>
          <p:nvPr/>
        </p:nvSpPr>
        <p:spPr>
          <a:xfrm>
            <a:off x="546369" y="2273053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30%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FEF967-1591-EE47-8F18-2CCBD35A3CC7}"/>
              </a:ext>
            </a:extLst>
          </p:cNvPr>
          <p:cNvSpPr/>
          <p:nvPr/>
        </p:nvSpPr>
        <p:spPr>
          <a:xfrm>
            <a:off x="611364" y="2270026"/>
            <a:ext cx="296647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85FF5E-A4C4-3E8B-7919-563079CE33D6}"/>
              </a:ext>
            </a:extLst>
          </p:cNvPr>
          <p:cNvSpPr txBox="1"/>
          <p:nvPr/>
        </p:nvSpPr>
        <p:spPr>
          <a:xfrm rot="16200000">
            <a:off x="583206" y="3669202"/>
            <a:ext cx="74251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bg1">
                    <a:lumMod val="65000"/>
                  </a:schemeClr>
                </a:solidFill>
              </a:rPr>
              <a:t>Developer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3FE381-8CA1-EE82-C666-2C20A295FB50}"/>
              </a:ext>
            </a:extLst>
          </p:cNvPr>
          <p:cNvSpPr txBox="1"/>
          <p:nvPr/>
        </p:nvSpPr>
        <p:spPr>
          <a:xfrm rot="16200000">
            <a:off x="291492" y="3674115"/>
            <a:ext cx="92525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Equity + Debt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1F7EF0-F495-1FA7-CE87-8CA66D07FFDA}"/>
              </a:ext>
            </a:extLst>
          </p:cNvPr>
          <p:cNvSpPr txBox="1"/>
          <p:nvPr/>
        </p:nvSpPr>
        <p:spPr>
          <a:xfrm rot="16200000">
            <a:off x="677174" y="2599357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bg1">
                    <a:lumMod val="65000"/>
                  </a:schemeClr>
                </a:solidFill>
              </a:rPr>
              <a:t>Lender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3DEC69-92AA-8CE1-085B-B23775297831}"/>
              </a:ext>
            </a:extLst>
          </p:cNvPr>
          <p:cNvSpPr txBox="1"/>
          <p:nvPr/>
        </p:nvSpPr>
        <p:spPr>
          <a:xfrm rot="16200000">
            <a:off x="556981" y="2572742"/>
            <a:ext cx="4090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Gap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8300723B-2AE8-CBAA-970B-6B6FE936E251}"/>
              </a:ext>
            </a:extLst>
          </p:cNvPr>
          <p:cNvSpPr txBox="1"/>
          <p:nvPr/>
        </p:nvSpPr>
        <p:spPr>
          <a:xfrm>
            <a:off x="994765" y="502959"/>
            <a:ext cx="837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83CBA7"/>
                </a:solidFill>
              </a:rPr>
              <a:t>&lt; $100 m</a:t>
            </a:r>
            <a:endParaRPr lang="en-US" sz="1200" dirty="0">
              <a:solidFill>
                <a:srgbClr val="83CBA7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7B5A40E-A759-E173-65C3-0356DAFEDE45}"/>
              </a:ext>
            </a:extLst>
          </p:cNvPr>
          <p:cNvGrpSpPr/>
          <p:nvPr/>
        </p:nvGrpSpPr>
        <p:grpSpPr>
          <a:xfrm>
            <a:off x="563635" y="924788"/>
            <a:ext cx="2554711" cy="878623"/>
            <a:chOff x="2017289" y="934167"/>
            <a:chExt cx="2554711" cy="87862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1063251-2F24-E30C-1A6D-08BAE369FE75}"/>
                </a:ext>
              </a:extLst>
            </p:cNvPr>
            <p:cNvSpPr txBox="1"/>
            <p:nvPr/>
          </p:nvSpPr>
          <p:spPr>
            <a:xfrm>
              <a:off x="2528780" y="1558874"/>
              <a:ext cx="149752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$ 1 m = Qty. Revenue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C03C5E3-1D87-6ABB-A0A7-BEF15F090AF3}"/>
                </a:ext>
              </a:extLst>
            </p:cNvPr>
            <p:cNvSpPr txBox="1"/>
            <p:nvPr/>
          </p:nvSpPr>
          <p:spPr>
            <a:xfrm>
              <a:off x="2528780" y="1358952"/>
              <a:ext cx="156485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$ 10 k = Qty. Revenue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AB3A19B-43ED-7FD0-7A15-8458FF4B7999}"/>
                </a:ext>
              </a:extLst>
            </p:cNvPr>
            <p:cNvSpPr txBox="1"/>
            <p:nvPr/>
          </p:nvSpPr>
          <p:spPr>
            <a:xfrm>
              <a:off x="2512491" y="1146405"/>
              <a:ext cx="197041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C00000"/>
                  </a:solidFill>
                </a:rPr>
                <a:t>$ 30 k </a:t>
              </a:r>
              <a:r>
                <a:rPr lang="en-US" sz="1100" dirty="0"/>
                <a:t>= Dev + Local + State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7D74B36-FD65-117B-461E-AA0F97FBB400}"/>
                </a:ext>
              </a:extLst>
            </p:cNvPr>
            <p:cNvSpPr txBox="1"/>
            <p:nvPr/>
          </p:nvSpPr>
          <p:spPr>
            <a:xfrm>
              <a:off x="2017289" y="1315124"/>
              <a:ext cx="61587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rgbClr val="C00000"/>
                  </a:solidFill>
                </a:rPr>
                <a:t>1</a:t>
              </a:r>
              <a:r>
                <a:rPr lang="en-US" sz="800" b="1" dirty="0">
                  <a:solidFill>
                    <a:schemeClr val="bg1"/>
                  </a:solidFill>
                </a:rPr>
                <a:t>%</a:t>
              </a:r>
              <a:r>
                <a:rPr lang="en-US" sz="1000" b="1" dirty="0">
                  <a:solidFill>
                    <a:schemeClr val="bg1"/>
                  </a:solidFill>
                </a:rPr>
                <a:t>   </a:t>
              </a:r>
              <a:r>
                <a:rPr lang="en-US" sz="1100" b="1" dirty="0">
                  <a:solidFill>
                    <a:srgbClr val="C00000"/>
                  </a:solidFill>
                </a:rPr>
                <a:t>—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AADCEC8-7CB1-8D3E-77A3-CAC09DCB4478}"/>
                </a:ext>
              </a:extLst>
            </p:cNvPr>
            <p:cNvSpPr txBox="1"/>
            <p:nvPr/>
          </p:nvSpPr>
          <p:spPr>
            <a:xfrm>
              <a:off x="2513423" y="934167"/>
              <a:ext cx="205857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C00000"/>
                  </a:solidFill>
                </a:rPr>
                <a:t>$ 112 k </a:t>
              </a:r>
              <a:r>
                <a:rPr lang="en-US" sz="1100" b="1" dirty="0"/>
                <a:t>= Year Gap Payment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EB21CAD1-413A-640C-E367-66F8276B2255}"/>
              </a:ext>
            </a:extLst>
          </p:cNvPr>
          <p:cNvSpPr/>
          <p:nvPr/>
        </p:nvSpPr>
        <p:spPr>
          <a:xfrm>
            <a:off x="6307452" y="765149"/>
            <a:ext cx="333800" cy="385141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710C50E-2B76-7306-ABB9-21A8B0463366}"/>
              </a:ext>
            </a:extLst>
          </p:cNvPr>
          <p:cNvGrpSpPr/>
          <p:nvPr/>
        </p:nvGrpSpPr>
        <p:grpSpPr>
          <a:xfrm>
            <a:off x="6178074" y="354106"/>
            <a:ext cx="592555" cy="596848"/>
            <a:chOff x="1020839" y="542990"/>
            <a:chExt cx="592555" cy="596848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FA91023-2854-720D-1A1F-AB3B6B90EFB4}"/>
                </a:ext>
              </a:extLst>
            </p:cNvPr>
            <p:cNvSpPr/>
            <p:nvPr/>
          </p:nvSpPr>
          <p:spPr>
            <a:xfrm>
              <a:off x="1020839" y="542990"/>
              <a:ext cx="592555" cy="592555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CD5DF25-24D4-BB5D-CA06-4C3571F1C442}"/>
                </a:ext>
              </a:extLst>
            </p:cNvPr>
            <p:cNvSpPr txBox="1"/>
            <p:nvPr/>
          </p:nvSpPr>
          <p:spPr>
            <a:xfrm>
              <a:off x="1108815" y="555063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0FE460ED-25BA-8FCF-997F-61E4C35B1A0A}"/>
              </a:ext>
            </a:extLst>
          </p:cNvPr>
          <p:cNvSpPr txBox="1"/>
          <p:nvPr/>
        </p:nvSpPr>
        <p:spPr>
          <a:xfrm>
            <a:off x="6300311" y="3096674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70%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F9A64E1-83F4-5EB4-C521-F0E8C25198C5}"/>
              </a:ext>
            </a:extLst>
          </p:cNvPr>
          <p:cNvSpPr/>
          <p:nvPr/>
        </p:nvSpPr>
        <p:spPr>
          <a:xfrm>
            <a:off x="6365306" y="3093647"/>
            <a:ext cx="296647" cy="45719"/>
          </a:xfrm>
          <a:prstGeom prst="rect">
            <a:avLst/>
          </a:prstGeom>
          <a:solidFill>
            <a:srgbClr val="83CB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A building with green lights&#10;&#10;Description automatically generated">
            <a:extLst>
              <a:ext uri="{FF2B5EF4-FFF2-40B4-BE49-F238E27FC236}">
                <a16:creationId xmlns:a16="http://schemas.microsoft.com/office/drawing/2014/main" id="{EEF0FBE1-049E-A9B3-EE9C-47AB5C14C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9587" y="1824858"/>
            <a:ext cx="1882908" cy="287240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F4961A8-8842-866D-C0F7-30635AB6E878}"/>
              </a:ext>
            </a:extLst>
          </p:cNvPr>
          <p:cNvSpPr txBox="1"/>
          <p:nvPr/>
        </p:nvSpPr>
        <p:spPr>
          <a:xfrm>
            <a:off x="6299563" y="2285126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30%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2B1062F-B371-C2E4-0F85-D23D62F1529A}"/>
              </a:ext>
            </a:extLst>
          </p:cNvPr>
          <p:cNvSpPr/>
          <p:nvPr/>
        </p:nvSpPr>
        <p:spPr>
          <a:xfrm>
            <a:off x="6364558" y="2282099"/>
            <a:ext cx="296647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D47BBDB-7722-BA46-74E1-4BFB8CD3A494}"/>
              </a:ext>
            </a:extLst>
          </p:cNvPr>
          <p:cNvSpPr txBox="1"/>
          <p:nvPr/>
        </p:nvSpPr>
        <p:spPr>
          <a:xfrm rot="16200000">
            <a:off x="6336400" y="3681275"/>
            <a:ext cx="74251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bg1">
                    <a:lumMod val="65000"/>
                  </a:schemeClr>
                </a:solidFill>
              </a:rPr>
              <a:t>Developer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AFFEEDB-8A6F-3074-10BA-0A6206029ED7}"/>
              </a:ext>
            </a:extLst>
          </p:cNvPr>
          <p:cNvSpPr txBox="1"/>
          <p:nvPr/>
        </p:nvSpPr>
        <p:spPr>
          <a:xfrm rot="16200000">
            <a:off x="6044686" y="3686188"/>
            <a:ext cx="92525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Equity + Debt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1399B6C-3482-FE0A-C238-CB0F1A469775}"/>
              </a:ext>
            </a:extLst>
          </p:cNvPr>
          <p:cNvSpPr txBox="1"/>
          <p:nvPr/>
        </p:nvSpPr>
        <p:spPr>
          <a:xfrm rot="16200000">
            <a:off x="6430368" y="2611430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bg1">
                    <a:lumMod val="65000"/>
                  </a:schemeClr>
                </a:solidFill>
              </a:rPr>
              <a:t>Lender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6223342-BEC9-C656-2C6D-48B8F9F58C87}"/>
              </a:ext>
            </a:extLst>
          </p:cNvPr>
          <p:cNvSpPr txBox="1"/>
          <p:nvPr/>
        </p:nvSpPr>
        <p:spPr>
          <a:xfrm rot="16200000">
            <a:off x="6310175" y="2584815"/>
            <a:ext cx="4090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Gap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BF4C7FC-A172-E45D-19E4-EFE4710F5D6B}"/>
              </a:ext>
            </a:extLst>
          </p:cNvPr>
          <p:cNvSpPr txBox="1"/>
          <p:nvPr/>
        </p:nvSpPr>
        <p:spPr>
          <a:xfrm>
            <a:off x="6747959" y="515032"/>
            <a:ext cx="837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83CBA7"/>
                </a:solidFill>
              </a:rPr>
              <a:t>&gt; $500 m</a:t>
            </a:r>
            <a:endParaRPr lang="en-US" sz="1200" dirty="0">
              <a:solidFill>
                <a:srgbClr val="83CBA7"/>
              </a:soli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A1DD280-2DC8-87D9-390D-2E0B280B9F07}"/>
              </a:ext>
            </a:extLst>
          </p:cNvPr>
          <p:cNvGrpSpPr/>
          <p:nvPr/>
        </p:nvGrpSpPr>
        <p:grpSpPr>
          <a:xfrm>
            <a:off x="6316829" y="936861"/>
            <a:ext cx="2554711" cy="878623"/>
            <a:chOff x="2017289" y="934167"/>
            <a:chExt cx="2554711" cy="878623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CCF4D25-F7E4-6301-C774-C3FEB57EEC2A}"/>
                </a:ext>
              </a:extLst>
            </p:cNvPr>
            <p:cNvSpPr txBox="1"/>
            <p:nvPr/>
          </p:nvSpPr>
          <p:spPr>
            <a:xfrm>
              <a:off x="2528780" y="1558874"/>
              <a:ext cx="149752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$ 1 m = Qty. Revenue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29D5CBA-152D-998E-9FF1-27F7E65405FB}"/>
                </a:ext>
              </a:extLst>
            </p:cNvPr>
            <p:cNvSpPr txBox="1"/>
            <p:nvPr/>
          </p:nvSpPr>
          <p:spPr>
            <a:xfrm>
              <a:off x="2528780" y="1358952"/>
              <a:ext cx="156485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$ 20 k = Qty. Revenue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C37F19D-3451-4ABC-AFFB-30037527A528}"/>
                </a:ext>
              </a:extLst>
            </p:cNvPr>
            <p:cNvSpPr txBox="1"/>
            <p:nvPr/>
          </p:nvSpPr>
          <p:spPr>
            <a:xfrm>
              <a:off x="2512491" y="1146405"/>
              <a:ext cx="197041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C00000"/>
                  </a:solidFill>
                </a:rPr>
                <a:t>$ 60 k </a:t>
              </a:r>
              <a:r>
                <a:rPr lang="en-US" sz="1100" dirty="0"/>
                <a:t>= Dev + Local + State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6D9FFFA-344F-F3C1-BD8F-2B29A5838768}"/>
                </a:ext>
              </a:extLst>
            </p:cNvPr>
            <p:cNvSpPr txBox="1"/>
            <p:nvPr/>
          </p:nvSpPr>
          <p:spPr>
            <a:xfrm>
              <a:off x="2017289" y="1315124"/>
              <a:ext cx="61587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rgbClr val="C00000"/>
                  </a:solidFill>
                </a:rPr>
                <a:t>2</a:t>
              </a:r>
              <a:r>
                <a:rPr lang="en-US" sz="800" b="1" dirty="0">
                  <a:solidFill>
                    <a:schemeClr val="bg1"/>
                  </a:solidFill>
                </a:rPr>
                <a:t>%</a:t>
              </a:r>
              <a:r>
                <a:rPr lang="en-US" sz="1000" b="1" dirty="0">
                  <a:solidFill>
                    <a:schemeClr val="bg1"/>
                  </a:solidFill>
                </a:rPr>
                <a:t>   </a:t>
              </a:r>
              <a:r>
                <a:rPr lang="en-US" sz="1100" b="1" dirty="0">
                  <a:solidFill>
                    <a:srgbClr val="C00000"/>
                  </a:solidFill>
                </a:rPr>
                <a:t>—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D3350C9-C75C-E246-5DAF-E83E0B248C89}"/>
                </a:ext>
              </a:extLst>
            </p:cNvPr>
            <p:cNvSpPr txBox="1"/>
            <p:nvPr/>
          </p:nvSpPr>
          <p:spPr>
            <a:xfrm>
              <a:off x="2513423" y="934167"/>
              <a:ext cx="205857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C00000"/>
                  </a:solidFill>
                </a:rPr>
                <a:t>$ 240 k </a:t>
              </a:r>
              <a:r>
                <a:rPr lang="en-US" sz="1100" b="1" dirty="0"/>
                <a:t>= Year Gap Payment</a:t>
              </a: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B5EF13AA-08F2-B19B-D5BA-F03563BE3A2F}"/>
              </a:ext>
            </a:extLst>
          </p:cNvPr>
          <p:cNvSpPr/>
          <p:nvPr/>
        </p:nvSpPr>
        <p:spPr>
          <a:xfrm>
            <a:off x="3362246" y="765149"/>
            <a:ext cx="333800" cy="385141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2E9B5D1-2112-A050-C17F-25D532383673}"/>
              </a:ext>
            </a:extLst>
          </p:cNvPr>
          <p:cNvGrpSpPr/>
          <p:nvPr/>
        </p:nvGrpSpPr>
        <p:grpSpPr>
          <a:xfrm>
            <a:off x="3232868" y="354106"/>
            <a:ext cx="592555" cy="596848"/>
            <a:chOff x="1020839" y="542990"/>
            <a:chExt cx="592555" cy="596848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05A5816B-8CA8-2EAF-0689-86C60B53728F}"/>
                </a:ext>
              </a:extLst>
            </p:cNvPr>
            <p:cNvSpPr/>
            <p:nvPr/>
          </p:nvSpPr>
          <p:spPr>
            <a:xfrm>
              <a:off x="1020839" y="542990"/>
              <a:ext cx="592555" cy="592555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984A487-D3C5-E6C9-4837-B9629D2D48AE}"/>
                </a:ext>
              </a:extLst>
            </p:cNvPr>
            <p:cNvSpPr txBox="1"/>
            <p:nvPr/>
          </p:nvSpPr>
          <p:spPr>
            <a:xfrm>
              <a:off x="1108815" y="555063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5B6C0616-6CFB-6599-BC39-FB9BEB24145C}"/>
              </a:ext>
            </a:extLst>
          </p:cNvPr>
          <p:cNvSpPr txBox="1"/>
          <p:nvPr/>
        </p:nvSpPr>
        <p:spPr>
          <a:xfrm>
            <a:off x="3355105" y="2863860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80%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C88F0CA-9BF3-7BB6-C5A0-E9530E25CF09}"/>
              </a:ext>
            </a:extLst>
          </p:cNvPr>
          <p:cNvSpPr/>
          <p:nvPr/>
        </p:nvSpPr>
        <p:spPr>
          <a:xfrm>
            <a:off x="3420100" y="2860833"/>
            <a:ext cx="296647" cy="45719"/>
          </a:xfrm>
          <a:prstGeom prst="rect">
            <a:avLst/>
          </a:prstGeom>
          <a:solidFill>
            <a:srgbClr val="83CB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8868DC6-74D5-DC7F-0208-8282959B3B53}"/>
              </a:ext>
            </a:extLst>
          </p:cNvPr>
          <p:cNvSpPr txBox="1"/>
          <p:nvPr/>
        </p:nvSpPr>
        <p:spPr>
          <a:xfrm>
            <a:off x="3354357" y="2285126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20%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7C6D467-3CA0-5A78-496B-F96ACDA6C51E}"/>
              </a:ext>
            </a:extLst>
          </p:cNvPr>
          <p:cNvSpPr/>
          <p:nvPr/>
        </p:nvSpPr>
        <p:spPr>
          <a:xfrm>
            <a:off x="3419352" y="2282099"/>
            <a:ext cx="296647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3ADC168-60A3-EDC3-4B69-C8D10EE308DA}"/>
              </a:ext>
            </a:extLst>
          </p:cNvPr>
          <p:cNvSpPr txBox="1"/>
          <p:nvPr/>
        </p:nvSpPr>
        <p:spPr>
          <a:xfrm rot="16200000">
            <a:off x="3391194" y="3448461"/>
            <a:ext cx="74251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bg1">
                    <a:lumMod val="65000"/>
                  </a:schemeClr>
                </a:solidFill>
              </a:rPr>
              <a:t>Developer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FC64317-1101-620E-EA9B-4DACCB1CDCC3}"/>
              </a:ext>
            </a:extLst>
          </p:cNvPr>
          <p:cNvSpPr txBox="1"/>
          <p:nvPr/>
        </p:nvSpPr>
        <p:spPr>
          <a:xfrm rot="16200000">
            <a:off x="3099480" y="3453374"/>
            <a:ext cx="92525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Equity + Debt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29AE8C8-8581-277E-429B-94FC509E9658}"/>
              </a:ext>
            </a:extLst>
          </p:cNvPr>
          <p:cNvSpPr txBox="1"/>
          <p:nvPr/>
        </p:nvSpPr>
        <p:spPr>
          <a:xfrm rot="16200000">
            <a:off x="3485162" y="2471181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bg1">
                    <a:lumMod val="65000"/>
                  </a:schemeClr>
                </a:solidFill>
              </a:rPr>
              <a:t>Lender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00B8E8D-A026-0AFA-0AC4-EA7C66AE43D1}"/>
              </a:ext>
            </a:extLst>
          </p:cNvPr>
          <p:cNvSpPr txBox="1"/>
          <p:nvPr/>
        </p:nvSpPr>
        <p:spPr>
          <a:xfrm rot="16200000">
            <a:off x="3364969" y="2542740"/>
            <a:ext cx="4090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Gap</a:t>
            </a:r>
          </a:p>
        </p:txBody>
      </p:sp>
      <p:pic>
        <p:nvPicPr>
          <p:cNvPr id="128" name="Picture 127">
            <a:extLst>
              <a:ext uri="{FF2B5EF4-FFF2-40B4-BE49-F238E27FC236}">
                <a16:creationId xmlns:a16="http://schemas.microsoft.com/office/drawing/2014/main" id="{ACB7696F-C250-52FF-ED1A-A8D8A7B1F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7128" y="1749415"/>
            <a:ext cx="2099702" cy="2986495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B0E46558-0182-FE53-2234-8799A12233DB}"/>
              </a:ext>
            </a:extLst>
          </p:cNvPr>
          <p:cNvSpPr txBox="1"/>
          <p:nvPr/>
        </p:nvSpPr>
        <p:spPr>
          <a:xfrm>
            <a:off x="3802753" y="515032"/>
            <a:ext cx="837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83CBA7"/>
                </a:solidFill>
              </a:rPr>
              <a:t>&gt; $100 m</a:t>
            </a:r>
            <a:endParaRPr lang="en-US" sz="1200" dirty="0">
              <a:solidFill>
                <a:srgbClr val="83CBA7"/>
              </a:solidFill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127152F-4532-50C5-9CC9-B6D647537819}"/>
              </a:ext>
            </a:extLst>
          </p:cNvPr>
          <p:cNvGrpSpPr/>
          <p:nvPr/>
        </p:nvGrpSpPr>
        <p:grpSpPr>
          <a:xfrm>
            <a:off x="3296598" y="936861"/>
            <a:ext cx="2629736" cy="878623"/>
            <a:chOff x="1942264" y="934167"/>
            <a:chExt cx="2629736" cy="878623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980B638-CE09-04C5-F6A7-34396317EBC0}"/>
                </a:ext>
              </a:extLst>
            </p:cNvPr>
            <p:cNvSpPr txBox="1"/>
            <p:nvPr/>
          </p:nvSpPr>
          <p:spPr>
            <a:xfrm>
              <a:off x="2528780" y="1558874"/>
              <a:ext cx="149752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$ 1 m = Qty. Revenue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7C53B154-EA1C-5809-D932-4B1CAA8C4982}"/>
                </a:ext>
              </a:extLst>
            </p:cNvPr>
            <p:cNvSpPr txBox="1"/>
            <p:nvPr/>
          </p:nvSpPr>
          <p:spPr>
            <a:xfrm>
              <a:off x="2528780" y="1358952"/>
              <a:ext cx="156485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$ 15 k = Qty. Revenue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B3FA3F2-5E75-E65C-78B6-A1321DAD203F}"/>
                </a:ext>
              </a:extLst>
            </p:cNvPr>
            <p:cNvSpPr txBox="1"/>
            <p:nvPr/>
          </p:nvSpPr>
          <p:spPr>
            <a:xfrm>
              <a:off x="2512491" y="1146405"/>
              <a:ext cx="197041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C00000"/>
                  </a:solidFill>
                </a:rPr>
                <a:t>$ 45 k </a:t>
              </a:r>
              <a:r>
                <a:rPr lang="en-US" sz="1100" dirty="0"/>
                <a:t>= Dev + Local + State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5DFD427-C056-808C-DA4D-BBCB221B2B8B}"/>
                </a:ext>
              </a:extLst>
            </p:cNvPr>
            <p:cNvSpPr txBox="1"/>
            <p:nvPr/>
          </p:nvSpPr>
          <p:spPr>
            <a:xfrm>
              <a:off x="1942264" y="1315124"/>
              <a:ext cx="73449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rgbClr val="C00000"/>
                  </a:solidFill>
                </a:rPr>
                <a:t>1.5</a:t>
              </a:r>
              <a:r>
                <a:rPr lang="en-US" sz="800" b="1" dirty="0">
                  <a:solidFill>
                    <a:schemeClr val="bg1"/>
                  </a:solidFill>
                </a:rPr>
                <a:t>%</a:t>
              </a:r>
              <a:r>
                <a:rPr lang="en-US" sz="1000" b="1" dirty="0">
                  <a:solidFill>
                    <a:schemeClr val="bg1"/>
                  </a:solidFill>
                </a:rPr>
                <a:t>    </a:t>
              </a:r>
              <a:r>
                <a:rPr lang="en-US" sz="1100" b="1" dirty="0">
                  <a:solidFill>
                    <a:srgbClr val="C00000"/>
                  </a:solidFill>
                </a:rPr>
                <a:t>—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70DB2BA-24C1-4F8E-A57E-4092BA72053B}"/>
                </a:ext>
              </a:extLst>
            </p:cNvPr>
            <p:cNvSpPr txBox="1"/>
            <p:nvPr/>
          </p:nvSpPr>
          <p:spPr>
            <a:xfrm>
              <a:off x="2513423" y="934167"/>
              <a:ext cx="205857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C00000"/>
                  </a:solidFill>
                </a:rPr>
                <a:t>$ 180 k </a:t>
              </a:r>
              <a:r>
                <a:rPr lang="en-US" sz="1100" b="1" dirty="0"/>
                <a:t>= Year Gap Payment</a:t>
              </a:r>
            </a:p>
          </p:txBody>
        </p:sp>
      </p:grpSp>
      <p:pic>
        <p:nvPicPr>
          <p:cNvPr id="8" name="Picture 7" descr="A blue square with white building&#10;&#10;Description automatically generated">
            <a:extLst>
              <a:ext uri="{FF2B5EF4-FFF2-40B4-BE49-F238E27FC236}">
                <a16:creationId xmlns:a16="http://schemas.microsoft.com/office/drawing/2014/main" id="{B1E93D0E-E196-0013-B60B-24D7DD1949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3380" y="169386"/>
            <a:ext cx="468425" cy="46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45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/>
      <p:bldP spid="27" grpId="0" animBg="1"/>
      <p:bldP spid="29" grpId="0"/>
      <p:bldP spid="30" grpId="0" animBg="1"/>
      <p:bldP spid="31" grpId="0"/>
      <p:bldP spid="32" grpId="0"/>
      <p:bldP spid="33" grpId="0"/>
      <p:bldP spid="34" grpId="0"/>
      <p:bldP spid="35" grpId="0"/>
      <p:bldP spid="42" grpId="0" animBg="1"/>
      <p:bldP spid="46" grpId="0"/>
      <p:bldP spid="47" grpId="0" animBg="1"/>
      <p:bldP spid="49" grpId="0"/>
      <p:bldP spid="50" grpId="0" animBg="1"/>
      <p:bldP spid="51" grpId="0"/>
      <p:bldP spid="52" grpId="0"/>
      <p:bldP spid="54" grpId="0"/>
      <p:bldP spid="55" grpId="0"/>
      <p:bldP spid="5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002CF75-8277-9E03-CC5D-EADBB65C0E8C}"/>
              </a:ext>
            </a:extLst>
          </p:cNvPr>
          <p:cNvSpPr/>
          <p:nvPr/>
        </p:nvSpPr>
        <p:spPr>
          <a:xfrm>
            <a:off x="554258" y="753076"/>
            <a:ext cx="333800" cy="385141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A60C84B-2767-9FFD-2CC1-C1528A1D4510}"/>
              </a:ext>
            </a:extLst>
          </p:cNvPr>
          <p:cNvGrpSpPr/>
          <p:nvPr/>
        </p:nvGrpSpPr>
        <p:grpSpPr>
          <a:xfrm>
            <a:off x="424880" y="342033"/>
            <a:ext cx="592555" cy="592555"/>
            <a:chOff x="1020839" y="542990"/>
            <a:chExt cx="592555" cy="59255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D0D1CF39-8DD2-5220-04C7-0FC7CF9AC263}"/>
                </a:ext>
              </a:extLst>
            </p:cNvPr>
            <p:cNvSpPr/>
            <p:nvPr/>
          </p:nvSpPr>
          <p:spPr>
            <a:xfrm>
              <a:off x="1020839" y="542990"/>
              <a:ext cx="592555" cy="592555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78C6FDC-EFE8-E3D0-0385-4D97B4979B63}"/>
                </a:ext>
              </a:extLst>
            </p:cNvPr>
            <p:cNvSpPr txBox="1"/>
            <p:nvPr/>
          </p:nvSpPr>
          <p:spPr>
            <a:xfrm>
              <a:off x="1108815" y="555063"/>
              <a:ext cx="323423" cy="4587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623629C-6764-23FC-EBF2-566EEB9E683A}"/>
              </a:ext>
            </a:extLst>
          </p:cNvPr>
          <p:cNvSpPr txBox="1"/>
          <p:nvPr/>
        </p:nvSpPr>
        <p:spPr>
          <a:xfrm>
            <a:off x="547117" y="3084601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70%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D12FE3-1998-9D1C-D870-C2B655ED0BFA}"/>
              </a:ext>
            </a:extLst>
          </p:cNvPr>
          <p:cNvSpPr/>
          <p:nvPr/>
        </p:nvSpPr>
        <p:spPr>
          <a:xfrm>
            <a:off x="612112" y="3081574"/>
            <a:ext cx="296647" cy="45719"/>
          </a:xfrm>
          <a:prstGeom prst="rect">
            <a:avLst/>
          </a:prstGeom>
          <a:solidFill>
            <a:srgbClr val="83CB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uilding with green lights&#10;&#10;Description automatically generated">
            <a:extLst>
              <a:ext uri="{FF2B5EF4-FFF2-40B4-BE49-F238E27FC236}">
                <a16:creationId xmlns:a16="http://schemas.microsoft.com/office/drawing/2014/main" id="{44305088-A28B-C5DF-181A-C6C586363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93" y="1812785"/>
            <a:ext cx="1882908" cy="28724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3519E0-42AD-2394-5342-9598F15155EA}"/>
              </a:ext>
            </a:extLst>
          </p:cNvPr>
          <p:cNvSpPr txBox="1"/>
          <p:nvPr/>
        </p:nvSpPr>
        <p:spPr>
          <a:xfrm>
            <a:off x="546369" y="2273053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30%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A984AC-4C2D-EAAE-59B4-F47EF45621CA}"/>
              </a:ext>
            </a:extLst>
          </p:cNvPr>
          <p:cNvSpPr/>
          <p:nvPr/>
        </p:nvSpPr>
        <p:spPr>
          <a:xfrm>
            <a:off x="611364" y="2270026"/>
            <a:ext cx="296647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6C0796-E31F-7AB0-E858-352A7A178B73}"/>
              </a:ext>
            </a:extLst>
          </p:cNvPr>
          <p:cNvSpPr txBox="1"/>
          <p:nvPr/>
        </p:nvSpPr>
        <p:spPr>
          <a:xfrm rot="16200000">
            <a:off x="583206" y="3669202"/>
            <a:ext cx="74251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bg1">
                    <a:lumMod val="65000"/>
                  </a:schemeClr>
                </a:solidFill>
              </a:rPr>
              <a:t>Developer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357C7D-C029-27A8-047E-86EF8DB858DB}"/>
              </a:ext>
            </a:extLst>
          </p:cNvPr>
          <p:cNvSpPr txBox="1"/>
          <p:nvPr/>
        </p:nvSpPr>
        <p:spPr>
          <a:xfrm rot="16200000">
            <a:off x="291492" y="3674115"/>
            <a:ext cx="92525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Equity + Debt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592C81-7828-FB57-289D-93EF1CC3294C}"/>
              </a:ext>
            </a:extLst>
          </p:cNvPr>
          <p:cNvSpPr txBox="1"/>
          <p:nvPr/>
        </p:nvSpPr>
        <p:spPr>
          <a:xfrm rot="16200000">
            <a:off x="677174" y="2599357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bg1">
                    <a:lumMod val="65000"/>
                  </a:schemeClr>
                </a:solidFill>
              </a:rPr>
              <a:t>Lender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2EDE2B-D1B6-0457-42E5-E5846C80D9A3}"/>
              </a:ext>
            </a:extLst>
          </p:cNvPr>
          <p:cNvSpPr txBox="1"/>
          <p:nvPr/>
        </p:nvSpPr>
        <p:spPr>
          <a:xfrm rot="16200000">
            <a:off x="556981" y="2572742"/>
            <a:ext cx="4090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Gap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023A1D4D-284F-8C81-6ABE-8C91A2B44829}"/>
              </a:ext>
            </a:extLst>
          </p:cNvPr>
          <p:cNvSpPr txBox="1"/>
          <p:nvPr/>
        </p:nvSpPr>
        <p:spPr>
          <a:xfrm>
            <a:off x="994765" y="502959"/>
            <a:ext cx="837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83CBA7"/>
                </a:solidFill>
              </a:rPr>
              <a:t>&lt; $100 m</a:t>
            </a:r>
            <a:endParaRPr lang="en-US" sz="1200" dirty="0">
              <a:solidFill>
                <a:srgbClr val="83CBA7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6CF4317-0F9F-D3BD-7F6C-8A0E4745A7EB}"/>
              </a:ext>
            </a:extLst>
          </p:cNvPr>
          <p:cNvGrpSpPr/>
          <p:nvPr/>
        </p:nvGrpSpPr>
        <p:grpSpPr>
          <a:xfrm>
            <a:off x="563635" y="924788"/>
            <a:ext cx="2554711" cy="878623"/>
            <a:chOff x="2017289" y="934167"/>
            <a:chExt cx="2554711" cy="87862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0A7B9C7-F017-34B8-BFBF-75B6557CC5ED}"/>
                </a:ext>
              </a:extLst>
            </p:cNvPr>
            <p:cNvSpPr txBox="1"/>
            <p:nvPr/>
          </p:nvSpPr>
          <p:spPr>
            <a:xfrm>
              <a:off x="2528780" y="1558874"/>
              <a:ext cx="149752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$ 1 m = Qty. Revenue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5B396AF-A927-7E1E-9637-CB88180730BB}"/>
                </a:ext>
              </a:extLst>
            </p:cNvPr>
            <p:cNvSpPr txBox="1"/>
            <p:nvPr/>
          </p:nvSpPr>
          <p:spPr>
            <a:xfrm>
              <a:off x="2528780" y="1358952"/>
              <a:ext cx="156485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$ 10 k = Qty. Revenue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8201E29-B926-030C-2ADF-5F132EDAFC6A}"/>
                </a:ext>
              </a:extLst>
            </p:cNvPr>
            <p:cNvSpPr txBox="1"/>
            <p:nvPr/>
          </p:nvSpPr>
          <p:spPr>
            <a:xfrm>
              <a:off x="2512491" y="1146405"/>
              <a:ext cx="197041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C00000"/>
                  </a:solidFill>
                </a:rPr>
                <a:t>$ 30 k </a:t>
              </a:r>
              <a:r>
                <a:rPr lang="en-US" sz="1100" dirty="0"/>
                <a:t>= Dev + Local + State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8847E06-4DC3-A5C3-C5C2-07A0A8DA5443}"/>
                </a:ext>
              </a:extLst>
            </p:cNvPr>
            <p:cNvSpPr txBox="1"/>
            <p:nvPr/>
          </p:nvSpPr>
          <p:spPr>
            <a:xfrm>
              <a:off x="2017289" y="1315124"/>
              <a:ext cx="61587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rgbClr val="C00000"/>
                  </a:solidFill>
                </a:rPr>
                <a:t>1</a:t>
              </a:r>
              <a:r>
                <a:rPr lang="en-US" sz="800" b="1" dirty="0">
                  <a:solidFill>
                    <a:schemeClr val="bg1"/>
                  </a:solidFill>
                </a:rPr>
                <a:t>%</a:t>
              </a:r>
              <a:r>
                <a:rPr lang="en-US" sz="1000" b="1" dirty="0">
                  <a:solidFill>
                    <a:schemeClr val="bg1"/>
                  </a:solidFill>
                </a:rPr>
                <a:t>   </a:t>
              </a:r>
              <a:r>
                <a:rPr lang="en-US" sz="1100" b="1" dirty="0">
                  <a:solidFill>
                    <a:srgbClr val="C00000"/>
                  </a:solidFill>
                </a:rPr>
                <a:t>—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64B72F7-221E-A317-4C89-AD485245D469}"/>
                </a:ext>
              </a:extLst>
            </p:cNvPr>
            <p:cNvSpPr txBox="1"/>
            <p:nvPr/>
          </p:nvSpPr>
          <p:spPr>
            <a:xfrm>
              <a:off x="2513423" y="934167"/>
              <a:ext cx="205857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C00000"/>
                  </a:solidFill>
                </a:rPr>
                <a:t>$ 112 k </a:t>
              </a:r>
              <a:r>
                <a:rPr lang="en-US" sz="1100" b="1" dirty="0"/>
                <a:t>= Year Gap Payment</a:t>
              </a:r>
            </a:p>
          </p:txBody>
        </p:sp>
      </p:grpSp>
      <p:pic>
        <p:nvPicPr>
          <p:cNvPr id="8" name="Picture 7" descr="A blue square with white building&#10;&#10;Description automatically generated">
            <a:extLst>
              <a:ext uri="{FF2B5EF4-FFF2-40B4-BE49-F238E27FC236}">
                <a16:creationId xmlns:a16="http://schemas.microsoft.com/office/drawing/2014/main" id="{9075C48F-EB29-DD61-A8A6-4A3590A50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3380" y="169386"/>
            <a:ext cx="468425" cy="468924"/>
          </a:xfrm>
          <a:prstGeom prst="rect">
            <a:avLst/>
          </a:prstGeom>
        </p:spPr>
      </p:pic>
      <p:sp>
        <p:nvSpPr>
          <p:cNvPr id="20" name="Google Shape;136;p11">
            <a:extLst>
              <a:ext uri="{FF2B5EF4-FFF2-40B4-BE49-F238E27FC236}">
                <a16:creationId xmlns:a16="http://schemas.microsoft.com/office/drawing/2014/main" id="{A336DD4B-F382-49EB-CF46-5DE141379235}"/>
              </a:ext>
            </a:extLst>
          </p:cNvPr>
          <p:cNvSpPr txBox="1"/>
          <p:nvPr/>
        </p:nvSpPr>
        <p:spPr>
          <a:xfrm>
            <a:off x="3789090" y="779958"/>
            <a:ext cx="4842054" cy="3731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 dirty="0">
                <a:solidFill>
                  <a:srgbClr val="006686"/>
                </a:solidFill>
                <a:highlight>
                  <a:srgbClr val="FFFFFF"/>
                </a:highlight>
                <a:latin typeface="Aptos" panose="020B0004020202020204" pitchFamily="34" charset="0"/>
                <a:sym typeface="Arial"/>
              </a:rPr>
              <a:t>TDFP BENEFITS</a:t>
            </a: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ptos" panose="020B0004020202020204" pitchFamily="34" charset="0"/>
                <a:sym typeface="Arial"/>
              </a:rPr>
              <a:t>⎯  </a:t>
            </a:r>
            <a:r>
              <a:rPr lang="en" sz="1200" b="1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But for TDFP … the project halts</a:t>
            </a:r>
          </a:p>
          <a:p>
            <a:pPr>
              <a:lnSpc>
                <a:spcPct val="200000"/>
              </a:lnSpc>
              <a:buSzPts val="1200"/>
            </a:pPr>
            <a:r>
              <a:rPr lang="en-US" sz="12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ptos" panose="020B0004020202020204" pitchFamily="34" charset="0"/>
                <a:sym typeface="Arial"/>
              </a:rPr>
              <a:t>⎯  </a:t>
            </a:r>
            <a:r>
              <a:rPr lang="en-US" sz="1200" b="1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Developer secures 100% of the financing</a:t>
            </a:r>
            <a:endParaRPr sz="1200" b="1" i="0" u="none" strike="noStrike" cap="none" dirty="0">
              <a:solidFill>
                <a:srgbClr val="000000"/>
              </a:solidFill>
              <a:latin typeface="Aptos" panose="020B0004020202020204" pitchFamily="34" charset="0"/>
              <a:sym typeface="Arial"/>
            </a:endParaRPr>
          </a:p>
          <a:p>
            <a:pPr>
              <a:lnSpc>
                <a:spcPct val="200000"/>
              </a:lnSpc>
              <a:buSzPts val="1200"/>
            </a:pPr>
            <a:r>
              <a:rPr lang="en" sz="1200" b="1" dirty="0">
                <a:solidFill>
                  <a:srgbClr val="333333"/>
                </a:solidFill>
                <a:highlight>
                  <a:srgbClr val="FFFFFF"/>
                </a:highlight>
                <a:latin typeface="Aptos" panose="020B0004020202020204" pitchFamily="34" charset="0"/>
              </a:rPr>
              <a:t>⎯  </a:t>
            </a:r>
            <a:r>
              <a:rPr lang="en" sz="1200" b="1" dirty="0">
                <a:solidFill>
                  <a:schemeClr val="dk1"/>
                </a:solidFill>
                <a:highlight>
                  <a:srgbClr val="FFFFFF"/>
                </a:highlight>
                <a:latin typeface="Aptos" panose="020B0004020202020204" pitchFamily="34" charset="0"/>
              </a:rPr>
              <a:t>New Product Development</a:t>
            </a: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ptos" panose="020B0004020202020204" pitchFamily="34" charset="0"/>
                <a:sym typeface="Arial"/>
              </a:rPr>
              <a:t>⎯  Net New Construction (not renovation)</a:t>
            </a: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ptos" panose="020B0004020202020204" pitchFamily="34" charset="0"/>
                <a:sym typeface="Arial"/>
              </a:rPr>
              <a:t>⎯  Net </a:t>
            </a:r>
            <a:r>
              <a:rPr lang="en" sz="1200" b="1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New Jobs</a:t>
            </a: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ptos" panose="020B0004020202020204" pitchFamily="34" charset="0"/>
                <a:sym typeface="Arial"/>
              </a:rPr>
              <a:t>⎯  Low </a:t>
            </a:r>
            <a:r>
              <a:rPr lang="en" sz="1200" b="1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Liability … </a:t>
            </a:r>
            <a:r>
              <a:rPr lang="en" sz="1200" b="0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No revenue? State &amp; Locality stops $</a:t>
            </a: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ptos" panose="020B0004020202020204" pitchFamily="34" charset="0"/>
                <a:sym typeface="Arial"/>
              </a:rPr>
              <a:t>⎯  Hub &amp; Spoke Multiplier … </a:t>
            </a:r>
            <a:r>
              <a:rPr lang="en" sz="1200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ptos" panose="020B0004020202020204" pitchFamily="34" charset="0"/>
                <a:sym typeface="Arial"/>
              </a:rPr>
              <a:t>Visitor Spending to other local businesses</a:t>
            </a:r>
          </a:p>
          <a:p>
            <a:pPr>
              <a:lnSpc>
                <a:spcPct val="200000"/>
              </a:lnSpc>
              <a:buSzPts val="1200"/>
            </a:pPr>
            <a:r>
              <a:rPr lang="en" sz="12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ptos" panose="020B0004020202020204" pitchFamily="34" charset="0"/>
                <a:sym typeface="Arial"/>
              </a:rPr>
              <a:t>⎯  </a:t>
            </a:r>
            <a:r>
              <a:rPr lang="en" sz="1200" b="1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Potential new </a:t>
            </a:r>
            <a:r>
              <a:rPr lang="en" sz="1200" b="1" i="0" u="none" strike="noStrike" cap="none" dirty="0">
                <a:solidFill>
                  <a:srgbClr val="C00000"/>
                </a:solidFill>
                <a:latin typeface="Aptos" panose="020B0004020202020204" pitchFamily="34" charset="0"/>
                <a:sym typeface="Arial"/>
              </a:rPr>
              <a:t>TID </a:t>
            </a:r>
            <a:r>
              <a:rPr lang="en" sz="1200" b="1" i="0" u="none" strike="noStrike" cap="none" dirty="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partner</a:t>
            </a: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1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3327279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1024A9DA36A4489028A99F9B57E219" ma:contentTypeVersion="14" ma:contentTypeDescription="Create a new document." ma:contentTypeScope="" ma:versionID="6a655c0cb93134a0cefb861a1103728d">
  <xsd:schema xmlns:xsd="http://www.w3.org/2001/XMLSchema" xmlns:xs="http://www.w3.org/2001/XMLSchema" xmlns:p="http://schemas.microsoft.com/office/2006/metadata/properties" xmlns:ns2="c2d618ab-1396-4b74-a01f-6ff551213c77" xmlns:ns3="e78b11fb-7850-4086-a259-9d60179c22bf" targetNamespace="http://schemas.microsoft.com/office/2006/metadata/properties" ma:root="true" ma:fieldsID="5384f2e7fc78bc9a5721c11ca558a61d" ns2:_="" ns3:_="">
    <xsd:import namespace="c2d618ab-1396-4b74-a01f-6ff551213c77"/>
    <xsd:import namespace="e78b11fb-7850-4086-a259-9d60179c22b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Status" minOccurs="0"/>
                <xsd:element ref="ns2:Date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d618ab-1396-4b74-a01f-6ff551213c7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Status" ma:index="11" nillable="true" ma:displayName="Status" ma:format="Dropdown" ma:internalName="Status">
      <xsd:simpleType>
        <xsd:restriction base="dms:Choice">
          <xsd:enumeration value="Follow Up"/>
          <xsd:enumeration value="Initial Convo"/>
          <xsd:enumeration value="EDA Response Needed"/>
          <xsd:enumeration value="EDA Completing Application"/>
          <xsd:enumeration value="EDA Progress Check"/>
          <xsd:enumeration value="Application DRAFT"/>
          <xsd:enumeration value="Send to Comptroller (Complete)"/>
        </xsd:restriction>
      </xsd:simpleType>
    </xsd:element>
    <xsd:element name="Date" ma:index="12" nillable="true" ma:displayName="Date" ma:description="Date of Last Engagement" ma:format="DateTime" ma:internalName="Date">
      <xsd:simpleType>
        <xsd:restriction base="dms:DateTim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63530d2e-5552-4983-b860-cdec4d7960d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8b11fb-7850-4086-a259-9d60179c22bf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4fb36936-60a8-439e-878f-dfda0d4ab647}" ma:internalName="TaxCatchAll" ma:showField="CatchAllData" ma:web="e78b11fb-7850-4086-a259-9d60179c22b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78b11fb-7850-4086-a259-9d60179c22bf" xsi:nil="true"/>
    <lcf76f155ced4ddcb4097134ff3c332f xmlns="c2d618ab-1396-4b74-a01f-6ff551213c77">
      <Terms xmlns="http://schemas.microsoft.com/office/infopath/2007/PartnerControls"/>
    </lcf76f155ced4ddcb4097134ff3c332f>
    <Status xmlns="c2d618ab-1396-4b74-a01f-6ff551213c77" xsi:nil="true"/>
    <Date xmlns="c2d618ab-1396-4b74-a01f-6ff551213c77" xsi:nil="true"/>
  </documentManagement>
</p:properties>
</file>

<file path=customXml/itemProps1.xml><?xml version="1.0" encoding="utf-8"?>
<ds:datastoreItem xmlns:ds="http://schemas.openxmlformats.org/officeDocument/2006/customXml" ds:itemID="{8A5E95D3-F834-4444-9031-261B5FC4AD3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E1F9A2C-920E-4353-ABF7-48EE075D3B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2d618ab-1396-4b74-a01f-6ff551213c77"/>
    <ds:schemaRef ds:uri="e78b11fb-7850-4086-a259-9d60179c22b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A4D44A3-7812-466E-83EC-72C17C23BF3F}">
  <ds:schemaRefs>
    <ds:schemaRef ds:uri="http://schemas.microsoft.com/office/2006/metadata/properties"/>
    <ds:schemaRef ds:uri="http://schemas.microsoft.com/office/infopath/2007/PartnerControls"/>
    <ds:schemaRef ds:uri="e78b11fb-7850-4086-a259-9d60179c22bf"/>
    <ds:schemaRef ds:uri="c2d618ab-1396-4b74-a01f-6ff551213c77"/>
  </ds:schemaRefs>
</ds:datastoreItem>
</file>

<file path=docMetadata/LabelInfo.xml><?xml version="1.0" encoding="utf-8"?>
<clbl:labelList xmlns:clbl="http://schemas.microsoft.com/office/2020/mipLabelMetadata">
  <clbl:label id="{8a0e7531-20dc-49a7-b88e-b68840ca4168}" enabled="0" method="" siteId="{8a0e7531-20dc-49a7-b88e-b68840ca416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989</TotalTime>
  <Words>2342</Words>
  <Application>Microsoft Office PowerPoint</Application>
  <PresentationFormat>On-screen Show (16:9)</PresentationFormat>
  <Paragraphs>357</Paragraphs>
  <Slides>34</Slides>
  <Notes>34</Notes>
  <HiddenSlides>2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8" baseType="lpstr">
      <vt:lpstr>Courier New</vt:lpstr>
      <vt:lpstr>Aptos</vt:lpstr>
      <vt:lpstr>Calibri</vt:lpstr>
      <vt:lpstr>Montserrat Black</vt:lpstr>
      <vt:lpstr>Libre Franklin</vt:lpstr>
      <vt:lpstr>Asap</vt:lpstr>
      <vt:lpstr>Montserrat ExtraBold</vt:lpstr>
      <vt:lpstr>Libre Franklin Thin</vt:lpstr>
      <vt:lpstr>Montserrat</vt:lpstr>
      <vt:lpstr>Arial</vt:lpstr>
      <vt:lpstr>Trebuchet MS</vt:lpstr>
      <vt:lpstr>Wingdings</vt:lpstr>
      <vt:lpstr>Simple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Confroy, Wirt</dc:creator>
  <cp:lastModifiedBy>Confroy, Wirt</cp:lastModifiedBy>
  <cp:revision>120</cp:revision>
  <cp:lastPrinted>2025-09-25T14:53:01Z</cp:lastPrinted>
  <dcterms:modified xsi:type="dcterms:W3CDTF">2026-07-09T16:34:32Z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0x010100991024A9DA36A4489028A99F9B57E219</vt:lpwstr>
  </property>
  <property fmtid="{D5CDD505-2E9C-101B-9397-08002B2CF9AE}" pid="3" name="MediaServiceImageTags">
    <vt:lpwstr/>
  </property>
</Properties>
</file>