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62" r:id="rId3"/>
    <p:sldId id="274" r:id="rId4"/>
    <p:sldId id="275" r:id="rId5"/>
    <p:sldId id="282" r:id="rId6"/>
    <p:sldId id="272" r:id="rId7"/>
    <p:sldId id="28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172" autoAdjust="0"/>
  </p:normalViewPr>
  <p:slideViewPr>
    <p:cSldViewPr snapToGrid="0">
      <p:cViewPr varScale="1">
        <p:scale>
          <a:sx n="92" d="100"/>
          <a:sy n="92" d="100"/>
        </p:scale>
        <p:origin x="13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3BA503-5901-41E5-8A84-F6AC4A57EC73}" type="datetimeFigureOut">
              <a:rPr lang="en-US" smtClean="0"/>
              <a:t>5/18/2026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4390D-61C4-4846-B568-757B47354D5E}" type="slidenum">
              <a:rPr lang="en-US" smtClean="0"/>
              <a:t>‹#›</a:t>
            </a:fld>
            <a:endParaRPr lang="en-US"/>
          </a:p>
        </p:txBody>
      </p:sp>
    </p:spTree>
    <p:extLst>
      <p:ext uri="{BB962C8B-B14F-4D97-AF65-F5344CB8AC3E}">
        <p14:creationId xmlns:p14="http://schemas.microsoft.com/office/powerpoint/2010/main" val="1701113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fb62221a1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9fb62221a1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Hi everyone. My name is Staci Martin and I am VTC’s Partnership Marketing Grants Director. Our team manages five different funding programs one of which is open twice per year giving us six total rounds per year.  Our funding for grants does depend on our general assembly allocation and is backed by some legislation.  That said, before I get into our grant programs I want to give a quick overview on why we offer these grant programs and how they layer together with statewide, nationwide, and international marketing and with tourism development.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6e01fef8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9" name="Google Shape;229;g16e01fef8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a293f62fba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a293f62fba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6dc9e1670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16dc9e16703_0_36: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SzPts val="1100"/>
              <a:buNone/>
            </a:pPr>
            <a:endParaRPr sz="1400" dirty="0"/>
          </a:p>
        </p:txBody>
      </p:sp>
    </p:spTree>
    <p:extLst>
      <p:ext uri="{BB962C8B-B14F-4D97-AF65-F5344CB8AC3E}">
        <p14:creationId xmlns:p14="http://schemas.microsoft.com/office/powerpoint/2010/main" val="409866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a:extLst>
            <a:ext uri="{FF2B5EF4-FFF2-40B4-BE49-F238E27FC236}">
              <a16:creationId xmlns:a16="http://schemas.microsoft.com/office/drawing/2014/main" id="{386A2B75-2C0C-99D5-8CAB-956E9FC65ED9}"/>
            </a:ext>
          </a:extLst>
        </p:cNvPr>
        <p:cNvGrpSpPr/>
        <p:nvPr/>
      </p:nvGrpSpPr>
      <p:grpSpPr>
        <a:xfrm>
          <a:off x="0" y="0"/>
          <a:ext cx="0" cy="0"/>
          <a:chOff x="0" y="0"/>
          <a:chExt cx="0" cy="0"/>
        </a:xfrm>
      </p:grpSpPr>
      <p:sp>
        <p:nvSpPr>
          <p:cNvPr id="238" name="Google Shape;238;g16dc9e16703_0_36:notes">
            <a:extLst>
              <a:ext uri="{FF2B5EF4-FFF2-40B4-BE49-F238E27FC236}">
                <a16:creationId xmlns:a16="http://schemas.microsoft.com/office/drawing/2014/main" id="{5983A107-692E-6C8C-F824-12425D8D65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16dc9e16703_0_36:notes">
            <a:extLst>
              <a:ext uri="{FF2B5EF4-FFF2-40B4-BE49-F238E27FC236}">
                <a16:creationId xmlns:a16="http://schemas.microsoft.com/office/drawing/2014/main" id="{A72E36C1-5FF3-271D-0E11-3FAD2AFB160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SzPts val="1100"/>
              <a:buNone/>
            </a:pPr>
            <a:endParaRPr sz="1400" dirty="0"/>
          </a:p>
        </p:txBody>
      </p:sp>
    </p:spTree>
    <p:extLst>
      <p:ext uri="{BB962C8B-B14F-4D97-AF65-F5344CB8AC3E}">
        <p14:creationId xmlns:p14="http://schemas.microsoft.com/office/powerpoint/2010/main" val="5021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ab1e1e515e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ab1e1e515e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First of all, all of our programs are focused on driving overnight visitation and out-of-state visitation.  For some of our programs, we use an economic impact formula based on projected attendance at events as a factor in the application score.  For some of our programs, we can only allocated up to 20% of the total funds available to any single Go Virginia region.  So as you work on your grant applications make sure you keep these things in mind.  I want to stress again overnight travel is the driver and improves your chances of getting funding.  If you have a retail store think about partnering with an outfitter, attraction, and lodging partner so you can get to that minimum two to three night stay.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c49052ad9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c49052ad9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9084-8E1C-84BF-86BE-B7251FC764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CB52D3-8251-16C9-B0F8-AEE027FAD2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B47E81-AC2E-C26C-4057-E917BE4268B3}"/>
              </a:ext>
            </a:extLst>
          </p:cNvPr>
          <p:cNvSpPr>
            <a:spLocks noGrp="1"/>
          </p:cNvSpPr>
          <p:nvPr>
            <p:ph type="dt" sz="half" idx="10"/>
          </p:nvPr>
        </p:nvSpPr>
        <p:spPr/>
        <p:txBody>
          <a:bodyPr/>
          <a:lstStyle/>
          <a:p>
            <a:fld id="{3B6538BA-8A8E-4E72-A924-0BF1A33EE3F4}" type="datetimeFigureOut">
              <a:rPr lang="en-US" smtClean="0"/>
              <a:t>5/18/2026</a:t>
            </a:fld>
            <a:endParaRPr lang="en-US"/>
          </a:p>
        </p:txBody>
      </p:sp>
      <p:sp>
        <p:nvSpPr>
          <p:cNvPr id="5" name="Footer Placeholder 4">
            <a:extLst>
              <a:ext uri="{FF2B5EF4-FFF2-40B4-BE49-F238E27FC236}">
                <a16:creationId xmlns:a16="http://schemas.microsoft.com/office/drawing/2014/main" id="{44976E27-70A9-1B64-00AF-1BBB5F701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0624D-557B-71E7-FC0B-6A6E9ED47635}"/>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4001410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D444-02C7-4BEA-0BF6-FD02AE433B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D9473B-8563-33A2-D054-6FDE86C3BE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724E4-A34F-5937-D1F8-FB9A892E7782}"/>
              </a:ext>
            </a:extLst>
          </p:cNvPr>
          <p:cNvSpPr>
            <a:spLocks noGrp="1"/>
          </p:cNvSpPr>
          <p:nvPr>
            <p:ph type="dt" sz="half" idx="10"/>
          </p:nvPr>
        </p:nvSpPr>
        <p:spPr/>
        <p:txBody>
          <a:bodyPr/>
          <a:lstStyle/>
          <a:p>
            <a:fld id="{3B6538BA-8A8E-4E72-A924-0BF1A33EE3F4}" type="datetimeFigureOut">
              <a:rPr lang="en-US" smtClean="0"/>
              <a:t>5/18/2026</a:t>
            </a:fld>
            <a:endParaRPr lang="en-US"/>
          </a:p>
        </p:txBody>
      </p:sp>
      <p:sp>
        <p:nvSpPr>
          <p:cNvPr id="5" name="Footer Placeholder 4">
            <a:extLst>
              <a:ext uri="{FF2B5EF4-FFF2-40B4-BE49-F238E27FC236}">
                <a16:creationId xmlns:a16="http://schemas.microsoft.com/office/drawing/2014/main" id="{426AC1A2-E35B-9939-0978-DDF7819BD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349A5D-82C6-DBA0-0119-B06A3F9222B6}"/>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319188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99EB5F-611C-0DF8-5988-AC28F81CAE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391B18-70B2-5EF2-E93E-34FB55D069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2FFFB-5D87-8D22-BF43-4ABD154582B3}"/>
              </a:ext>
            </a:extLst>
          </p:cNvPr>
          <p:cNvSpPr>
            <a:spLocks noGrp="1"/>
          </p:cNvSpPr>
          <p:nvPr>
            <p:ph type="dt" sz="half" idx="10"/>
          </p:nvPr>
        </p:nvSpPr>
        <p:spPr/>
        <p:txBody>
          <a:bodyPr/>
          <a:lstStyle/>
          <a:p>
            <a:fld id="{3B6538BA-8A8E-4E72-A924-0BF1A33EE3F4}" type="datetimeFigureOut">
              <a:rPr lang="en-US" smtClean="0"/>
              <a:t>5/18/2026</a:t>
            </a:fld>
            <a:endParaRPr lang="en-US"/>
          </a:p>
        </p:txBody>
      </p:sp>
      <p:sp>
        <p:nvSpPr>
          <p:cNvPr id="5" name="Footer Placeholder 4">
            <a:extLst>
              <a:ext uri="{FF2B5EF4-FFF2-40B4-BE49-F238E27FC236}">
                <a16:creationId xmlns:a16="http://schemas.microsoft.com/office/drawing/2014/main" id="{F0E569E0-B6EE-63AD-E8B4-C1F4264EF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BA871-C5C0-4D87-2501-700A7FE60821}"/>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1545816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4" name="Google Shape;64;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5668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obj">
  <p:cSld name="1_Title Only">
    <p:spTree>
      <p:nvGrpSpPr>
        <p:cNvPr id="1" name="Shape 143"/>
        <p:cNvGrpSpPr/>
        <p:nvPr/>
      </p:nvGrpSpPr>
      <p:grpSpPr>
        <a:xfrm>
          <a:off x="0" y="0"/>
          <a:ext cx="0" cy="0"/>
          <a:chOff x="0" y="0"/>
          <a:chExt cx="0" cy="0"/>
        </a:xfrm>
      </p:grpSpPr>
      <p:sp>
        <p:nvSpPr>
          <p:cNvPr id="144" name="Google Shape;144;p37"/>
          <p:cNvSpPr txBox="1">
            <a:spLocks noGrp="1"/>
          </p:cNvSpPr>
          <p:nvPr>
            <p:ph type="title"/>
          </p:nvPr>
        </p:nvSpPr>
        <p:spPr>
          <a:xfrm>
            <a:off x="444500" y="432308"/>
            <a:ext cx="10850245" cy="51700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sz="3733" b="0" i="0">
                <a:solidFill>
                  <a:schemeClr val="dk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5" name="Google Shape;145;p37"/>
          <p:cNvSpPr txBox="1">
            <a:spLocks noGrp="1"/>
          </p:cNvSpPr>
          <p:nvPr>
            <p:ph type="ftr" idx="11"/>
          </p:nvPr>
        </p:nvSpPr>
        <p:spPr>
          <a:xfrm>
            <a:off x="4145280" y="6377941"/>
            <a:ext cx="3901440" cy="184666"/>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100"/>
              <a:buNone/>
              <a:defRPr>
                <a:solidFill>
                  <a:srgbClr val="888888"/>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 name="Google Shape;146;p37"/>
          <p:cNvSpPr txBox="1">
            <a:spLocks noGrp="1"/>
          </p:cNvSpPr>
          <p:nvPr>
            <p:ph type="dt" idx="10"/>
          </p:nvPr>
        </p:nvSpPr>
        <p:spPr>
          <a:xfrm>
            <a:off x="609600" y="6377941"/>
            <a:ext cx="2804160" cy="1846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a:solidFill>
                  <a:srgbClr val="888888"/>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7" name="Google Shape;147;p37"/>
          <p:cNvSpPr txBox="1">
            <a:spLocks noGrp="1"/>
          </p:cNvSpPr>
          <p:nvPr>
            <p:ph type="sldNum" idx="12"/>
          </p:nvPr>
        </p:nvSpPr>
        <p:spPr>
          <a:xfrm>
            <a:off x="8778240" y="6377940"/>
            <a:ext cx="2804160" cy="184666"/>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0463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82665-241D-5CDE-6DE0-E9FCDE4FC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D2594C-81FC-66C3-8030-A81B9CD131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2C5EE-8A01-12FF-643F-2EFA9B09CF50}"/>
              </a:ext>
            </a:extLst>
          </p:cNvPr>
          <p:cNvSpPr>
            <a:spLocks noGrp="1"/>
          </p:cNvSpPr>
          <p:nvPr>
            <p:ph type="dt" sz="half" idx="10"/>
          </p:nvPr>
        </p:nvSpPr>
        <p:spPr/>
        <p:txBody>
          <a:bodyPr/>
          <a:lstStyle/>
          <a:p>
            <a:fld id="{3B6538BA-8A8E-4E72-A924-0BF1A33EE3F4}" type="datetimeFigureOut">
              <a:rPr lang="en-US" smtClean="0"/>
              <a:t>5/18/2026</a:t>
            </a:fld>
            <a:endParaRPr lang="en-US"/>
          </a:p>
        </p:txBody>
      </p:sp>
      <p:sp>
        <p:nvSpPr>
          <p:cNvPr id="5" name="Footer Placeholder 4">
            <a:extLst>
              <a:ext uri="{FF2B5EF4-FFF2-40B4-BE49-F238E27FC236}">
                <a16:creationId xmlns:a16="http://schemas.microsoft.com/office/drawing/2014/main" id="{7423DE80-481B-3C95-E60B-9B14EC43F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F109C-CBBC-91D2-DC26-60BB43031EA5}"/>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214325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C26B0-89AA-D3BA-F713-6B886CF11A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462159-30D0-B1EF-87A8-85C11CA761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8BC29F-311F-7DD7-A5BB-32C9521B355D}"/>
              </a:ext>
            </a:extLst>
          </p:cNvPr>
          <p:cNvSpPr>
            <a:spLocks noGrp="1"/>
          </p:cNvSpPr>
          <p:nvPr>
            <p:ph type="dt" sz="half" idx="10"/>
          </p:nvPr>
        </p:nvSpPr>
        <p:spPr/>
        <p:txBody>
          <a:bodyPr/>
          <a:lstStyle/>
          <a:p>
            <a:fld id="{3B6538BA-8A8E-4E72-A924-0BF1A33EE3F4}" type="datetimeFigureOut">
              <a:rPr lang="en-US" smtClean="0"/>
              <a:t>5/18/2026</a:t>
            </a:fld>
            <a:endParaRPr lang="en-US"/>
          </a:p>
        </p:txBody>
      </p:sp>
      <p:sp>
        <p:nvSpPr>
          <p:cNvPr id="5" name="Footer Placeholder 4">
            <a:extLst>
              <a:ext uri="{FF2B5EF4-FFF2-40B4-BE49-F238E27FC236}">
                <a16:creationId xmlns:a16="http://schemas.microsoft.com/office/drawing/2014/main" id="{C2572852-C8B2-D168-C042-234C4C053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6E016D-3B20-513D-BE0E-26687C1C43F5}"/>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143576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41FDD-2A48-A35C-1DD5-E80D7C326C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2B1AE0-4540-56F3-463E-011822D329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28CA5A-4122-C57F-F2E9-2D51BD137A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1640C8-85F3-39BC-A483-45A3220D7BAF}"/>
              </a:ext>
            </a:extLst>
          </p:cNvPr>
          <p:cNvSpPr>
            <a:spLocks noGrp="1"/>
          </p:cNvSpPr>
          <p:nvPr>
            <p:ph type="dt" sz="half" idx="10"/>
          </p:nvPr>
        </p:nvSpPr>
        <p:spPr/>
        <p:txBody>
          <a:bodyPr/>
          <a:lstStyle/>
          <a:p>
            <a:fld id="{3B6538BA-8A8E-4E72-A924-0BF1A33EE3F4}" type="datetimeFigureOut">
              <a:rPr lang="en-US" smtClean="0"/>
              <a:t>5/18/2026</a:t>
            </a:fld>
            <a:endParaRPr lang="en-US"/>
          </a:p>
        </p:txBody>
      </p:sp>
      <p:sp>
        <p:nvSpPr>
          <p:cNvPr id="6" name="Footer Placeholder 5">
            <a:extLst>
              <a:ext uri="{FF2B5EF4-FFF2-40B4-BE49-F238E27FC236}">
                <a16:creationId xmlns:a16="http://schemas.microsoft.com/office/drawing/2014/main" id="{91A487C2-E2A2-62A2-5760-BDA7D4CDB5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5E324-7CF2-4101-2EDB-49C2F24E08C1}"/>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3046328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866D-1FB8-7E36-CF6F-FF6043D446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743B4D-2478-F27F-3A37-8C2D736190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1919BF-7894-D51B-9117-AFE1EFBB03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6CC8A7-9C74-0F87-6913-7DD29E9155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46DFF3-A6F3-B6C0-DD32-D8FD9DBB02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771D53-17F0-8EEC-AA7D-6481200DA1D3}"/>
              </a:ext>
            </a:extLst>
          </p:cNvPr>
          <p:cNvSpPr>
            <a:spLocks noGrp="1"/>
          </p:cNvSpPr>
          <p:nvPr>
            <p:ph type="dt" sz="half" idx="10"/>
          </p:nvPr>
        </p:nvSpPr>
        <p:spPr/>
        <p:txBody>
          <a:bodyPr/>
          <a:lstStyle/>
          <a:p>
            <a:fld id="{3B6538BA-8A8E-4E72-A924-0BF1A33EE3F4}" type="datetimeFigureOut">
              <a:rPr lang="en-US" smtClean="0"/>
              <a:t>5/18/2026</a:t>
            </a:fld>
            <a:endParaRPr lang="en-US"/>
          </a:p>
        </p:txBody>
      </p:sp>
      <p:sp>
        <p:nvSpPr>
          <p:cNvPr id="8" name="Footer Placeholder 7">
            <a:extLst>
              <a:ext uri="{FF2B5EF4-FFF2-40B4-BE49-F238E27FC236}">
                <a16:creationId xmlns:a16="http://schemas.microsoft.com/office/drawing/2014/main" id="{FB61C257-7931-FEA1-77EC-0442115F3D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77CF12-26E5-F085-522A-2DFA556746F3}"/>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351371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A9496-4F22-EF4C-2CEB-C259FCDE9E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054BB7-5192-06A5-E4B8-0AC4A29BEE59}"/>
              </a:ext>
            </a:extLst>
          </p:cNvPr>
          <p:cNvSpPr>
            <a:spLocks noGrp="1"/>
          </p:cNvSpPr>
          <p:nvPr>
            <p:ph type="dt" sz="half" idx="10"/>
          </p:nvPr>
        </p:nvSpPr>
        <p:spPr/>
        <p:txBody>
          <a:bodyPr/>
          <a:lstStyle/>
          <a:p>
            <a:fld id="{3B6538BA-8A8E-4E72-A924-0BF1A33EE3F4}" type="datetimeFigureOut">
              <a:rPr lang="en-US" smtClean="0"/>
              <a:t>5/18/2026</a:t>
            </a:fld>
            <a:endParaRPr lang="en-US"/>
          </a:p>
        </p:txBody>
      </p:sp>
      <p:sp>
        <p:nvSpPr>
          <p:cNvPr id="4" name="Footer Placeholder 3">
            <a:extLst>
              <a:ext uri="{FF2B5EF4-FFF2-40B4-BE49-F238E27FC236}">
                <a16:creationId xmlns:a16="http://schemas.microsoft.com/office/drawing/2014/main" id="{CEBC7DEC-71EC-F3A0-569B-D85B644496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8E900B-AC88-EB1B-703F-7C9B7263982B}"/>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278555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2A93C8-9248-42A3-60C0-09B80784D078}"/>
              </a:ext>
            </a:extLst>
          </p:cNvPr>
          <p:cNvSpPr>
            <a:spLocks noGrp="1"/>
          </p:cNvSpPr>
          <p:nvPr>
            <p:ph type="dt" sz="half" idx="10"/>
          </p:nvPr>
        </p:nvSpPr>
        <p:spPr/>
        <p:txBody>
          <a:bodyPr/>
          <a:lstStyle/>
          <a:p>
            <a:fld id="{3B6538BA-8A8E-4E72-A924-0BF1A33EE3F4}" type="datetimeFigureOut">
              <a:rPr lang="en-US" smtClean="0"/>
              <a:t>5/18/2026</a:t>
            </a:fld>
            <a:endParaRPr lang="en-US"/>
          </a:p>
        </p:txBody>
      </p:sp>
      <p:sp>
        <p:nvSpPr>
          <p:cNvPr id="3" name="Footer Placeholder 2">
            <a:extLst>
              <a:ext uri="{FF2B5EF4-FFF2-40B4-BE49-F238E27FC236}">
                <a16:creationId xmlns:a16="http://schemas.microsoft.com/office/drawing/2014/main" id="{9EFA28B1-C51C-21E2-BD32-12939E8A6F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82867E-E20A-F269-2A10-57BBEAA7ECE4}"/>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34118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C579-6298-9DF0-80A5-3DC7622A9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49EDB4-CBB3-E3A7-4AE7-8C5E6D5CF3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B53D00-B14C-1064-4779-A8DE62918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A30A2D-248C-A444-9AD1-D7420D189956}"/>
              </a:ext>
            </a:extLst>
          </p:cNvPr>
          <p:cNvSpPr>
            <a:spLocks noGrp="1"/>
          </p:cNvSpPr>
          <p:nvPr>
            <p:ph type="dt" sz="half" idx="10"/>
          </p:nvPr>
        </p:nvSpPr>
        <p:spPr/>
        <p:txBody>
          <a:bodyPr/>
          <a:lstStyle/>
          <a:p>
            <a:fld id="{3B6538BA-8A8E-4E72-A924-0BF1A33EE3F4}" type="datetimeFigureOut">
              <a:rPr lang="en-US" smtClean="0"/>
              <a:t>5/18/2026</a:t>
            </a:fld>
            <a:endParaRPr lang="en-US"/>
          </a:p>
        </p:txBody>
      </p:sp>
      <p:sp>
        <p:nvSpPr>
          <p:cNvPr id="6" name="Footer Placeholder 5">
            <a:extLst>
              <a:ext uri="{FF2B5EF4-FFF2-40B4-BE49-F238E27FC236}">
                <a16:creationId xmlns:a16="http://schemas.microsoft.com/office/drawing/2014/main" id="{EE399824-F46A-8B28-0434-E338B73035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B69CF1-3B21-D0BA-4E1F-779D60594B37}"/>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156428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310A5-5B96-94CD-A0C9-458E8E7563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44D526-A5B4-4B60-0FF5-41D47C949A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68B2BA-CB09-6801-1BA4-1E954528B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DA2D94-8C6D-5798-6E20-F9ADAB9903D6}"/>
              </a:ext>
            </a:extLst>
          </p:cNvPr>
          <p:cNvSpPr>
            <a:spLocks noGrp="1"/>
          </p:cNvSpPr>
          <p:nvPr>
            <p:ph type="dt" sz="half" idx="10"/>
          </p:nvPr>
        </p:nvSpPr>
        <p:spPr/>
        <p:txBody>
          <a:bodyPr/>
          <a:lstStyle/>
          <a:p>
            <a:fld id="{3B6538BA-8A8E-4E72-A924-0BF1A33EE3F4}" type="datetimeFigureOut">
              <a:rPr lang="en-US" smtClean="0"/>
              <a:t>5/18/2026</a:t>
            </a:fld>
            <a:endParaRPr lang="en-US"/>
          </a:p>
        </p:txBody>
      </p:sp>
      <p:sp>
        <p:nvSpPr>
          <p:cNvPr id="6" name="Footer Placeholder 5">
            <a:extLst>
              <a:ext uri="{FF2B5EF4-FFF2-40B4-BE49-F238E27FC236}">
                <a16:creationId xmlns:a16="http://schemas.microsoft.com/office/drawing/2014/main" id="{DF3241F3-E293-606E-3D7E-200A9EE4A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784EC3-BC53-4B6E-C571-1E24E934F6DF}"/>
              </a:ext>
            </a:extLst>
          </p:cNvPr>
          <p:cNvSpPr>
            <a:spLocks noGrp="1"/>
          </p:cNvSpPr>
          <p:nvPr>
            <p:ph type="sldNum" sz="quarter" idx="12"/>
          </p:nvPr>
        </p:nvSpPr>
        <p:spPr/>
        <p:txBody>
          <a:bodyPr/>
          <a:lstStyle/>
          <a:p>
            <a:fld id="{E8CFE793-C0CF-4EB1-BDF4-23747757D31E}" type="slidenum">
              <a:rPr lang="en-US" smtClean="0"/>
              <a:t>‹#›</a:t>
            </a:fld>
            <a:endParaRPr lang="en-US"/>
          </a:p>
        </p:txBody>
      </p:sp>
    </p:spTree>
    <p:extLst>
      <p:ext uri="{BB962C8B-B14F-4D97-AF65-F5344CB8AC3E}">
        <p14:creationId xmlns:p14="http://schemas.microsoft.com/office/powerpoint/2010/main" val="221725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6CD6D7-09C8-289A-C88A-9A590E13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DF1A22-9B0D-59FB-0074-F14CB9E68A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0D5D5-4B26-B3A9-82CB-D592E5174A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538BA-8A8E-4E72-A924-0BF1A33EE3F4}" type="datetimeFigureOut">
              <a:rPr lang="en-US" smtClean="0"/>
              <a:t>5/18/2026</a:t>
            </a:fld>
            <a:endParaRPr lang="en-US"/>
          </a:p>
        </p:txBody>
      </p:sp>
      <p:sp>
        <p:nvSpPr>
          <p:cNvPr id="5" name="Footer Placeholder 4">
            <a:extLst>
              <a:ext uri="{FF2B5EF4-FFF2-40B4-BE49-F238E27FC236}">
                <a16:creationId xmlns:a16="http://schemas.microsoft.com/office/drawing/2014/main" id="{10271DD0-F58F-0650-BF99-947961F3CD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61DAF-6249-9E80-0524-39E1ACD09A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FE793-C0CF-4EB1-BDF4-23747757D31E}" type="slidenum">
              <a:rPr lang="en-US" smtClean="0"/>
              <a:t>‹#›</a:t>
            </a:fld>
            <a:endParaRPr lang="en-US"/>
          </a:p>
        </p:txBody>
      </p:sp>
    </p:spTree>
    <p:extLst>
      <p:ext uri="{BB962C8B-B14F-4D97-AF65-F5344CB8AC3E}">
        <p14:creationId xmlns:p14="http://schemas.microsoft.com/office/powerpoint/2010/main" val="189090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mailto:SMARTIN@VIRGINIA.ORG"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76"/>
        <p:cNvGrpSpPr/>
        <p:nvPr/>
      </p:nvGrpSpPr>
      <p:grpSpPr>
        <a:xfrm>
          <a:off x="0" y="0"/>
          <a:ext cx="0" cy="0"/>
          <a:chOff x="0" y="0"/>
          <a:chExt cx="0" cy="0"/>
        </a:xfrm>
      </p:grpSpPr>
      <p:pic>
        <p:nvPicPr>
          <p:cNvPr id="177" name="Google Shape;177;p42"/>
          <p:cNvPicPr preferRelativeResize="0"/>
          <p:nvPr/>
        </p:nvPicPr>
        <p:blipFill>
          <a:blip r:embed="rId3">
            <a:alphaModFix/>
          </a:blip>
          <a:stretch>
            <a:fillRect/>
          </a:stretch>
        </p:blipFill>
        <p:spPr>
          <a:xfrm>
            <a:off x="3159067" y="2501900"/>
            <a:ext cx="2485000" cy="1505901"/>
          </a:xfrm>
          <a:prstGeom prst="rect">
            <a:avLst/>
          </a:prstGeom>
          <a:noFill/>
          <a:ln>
            <a:noFill/>
          </a:ln>
        </p:spPr>
      </p:pic>
      <p:cxnSp>
        <p:nvCxnSpPr>
          <p:cNvPr id="178" name="Google Shape;178;p42"/>
          <p:cNvCxnSpPr/>
          <p:nvPr/>
        </p:nvCxnSpPr>
        <p:spPr>
          <a:xfrm rot="10800000">
            <a:off x="6096000" y="2563233"/>
            <a:ext cx="0" cy="1348800"/>
          </a:xfrm>
          <a:prstGeom prst="straightConnector1">
            <a:avLst/>
          </a:prstGeom>
          <a:noFill/>
          <a:ln w="9525" cap="flat" cmpd="sng">
            <a:solidFill>
              <a:srgbClr val="FFFFFF"/>
            </a:solidFill>
            <a:prstDash val="solid"/>
            <a:round/>
            <a:headEnd type="none" w="med" len="med"/>
            <a:tailEnd type="none" w="med" len="med"/>
          </a:ln>
        </p:spPr>
      </p:cxnSp>
      <p:sp>
        <p:nvSpPr>
          <p:cNvPr id="179" name="Google Shape;179;p42"/>
          <p:cNvSpPr txBox="1"/>
          <p:nvPr/>
        </p:nvSpPr>
        <p:spPr>
          <a:xfrm>
            <a:off x="6452200" y="2563233"/>
            <a:ext cx="3582400" cy="1444400"/>
          </a:xfrm>
          <a:prstGeom prst="rect">
            <a:avLst/>
          </a:prstGeom>
          <a:noFill/>
          <a:ln>
            <a:noFill/>
          </a:ln>
        </p:spPr>
        <p:txBody>
          <a:bodyPr spcFirstLastPara="1" wrap="square" lIns="121900" tIns="121900" rIns="121900" bIns="121900" anchor="ctr" anchorCtr="0">
            <a:noAutofit/>
          </a:bodyPr>
          <a:lstStyle/>
          <a:p>
            <a:r>
              <a:rPr lang="en" sz="3067" dirty="0">
                <a:solidFill>
                  <a:srgbClr val="FFFFFF"/>
                </a:solidFill>
                <a:ea typeface="Montserrat ExtraBold"/>
                <a:cs typeface="Montserrat ExtraBold"/>
                <a:sym typeface="Montserrat ExtraBold"/>
              </a:rPr>
              <a:t>VTC</a:t>
            </a:r>
            <a:endParaRPr sz="3067" dirty="0">
              <a:solidFill>
                <a:srgbClr val="DC5858"/>
              </a:solidFill>
              <a:ea typeface="Montserrat ExtraBold"/>
              <a:cs typeface="Montserrat ExtraBold"/>
              <a:sym typeface="Montserrat ExtraBold"/>
            </a:endParaRPr>
          </a:p>
          <a:p>
            <a:r>
              <a:rPr lang="en" sz="3067" dirty="0">
                <a:solidFill>
                  <a:srgbClr val="DC5858"/>
                </a:solidFill>
                <a:ea typeface="Montserrat ExtraBold"/>
                <a:cs typeface="Montserrat ExtraBold"/>
                <a:sym typeface="Montserrat ExtraBold"/>
              </a:rPr>
              <a:t>Spring 2026</a:t>
            </a:r>
          </a:p>
          <a:p>
            <a:r>
              <a:rPr lang="en" sz="3067" dirty="0">
                <a:solidFill>
                  <a:srgbClr val="DC5858"/>
                </a:solidFill>
                <a:ea typeface="Montserrat ExtraBold"/>
                <a:cs typeface="Montserrat ExtraBold"/>
                <a:sym typeface="Montserrat ExtraBold"/>
              </a:rPr>
              <a:t>VA250 Tourism Marketing </a:t>
            </a:r>
          </a:p>
          <a:p>
            <a:r>
              <a:rPr lang="en" sz="3067" dirty="0">
                <a:solidFill>
                  <a:srgbClr val="DC5858"/>
                </a:solidFill>
                <a:ea typeface="Montserrat ExtraBold"/>
                <a:cs typeface="Montserrat ExtraBold"/>
                <a:sym typeface="Montserrat ExtraBold"/>
              </a:rPr>
              <a:t>Grant Program</a:t>
            </a:r>
            <a:endParaRPr sz="3067" dirty="0">
              <a:solidFill>
                <a:srgbClr val="DC5858"/>
              </a:solidFill>
              <a:ea typeface="Montserrat ExtraBold"/>
              <a:cs typeface="Montserrat ExtraBold"/>
              <a:sym typeface="Montserrat ExtraBold"/>
            </a:endParaRPr>
          </a:p>
          <a:p>
            <a:endParaRPr sz="3067" dirty="0">
              <a:solidFill>
                <a:srgbClr val="DC5858"/>
              </a:solidFill>
              <a:latin typeface="Montserrat ExtraBold"/>
              <a:ea typeface="Montserrat ExtraBold"/>
              <a:cs typeface="Montserrat ExtraBold"/>
              <a:sym typeface="Montserrat ExtraBold"/>
            </a:endParaRPr>
          </a:p>
        </p:txBody>
      </p:sp>
      <p:sp>
        <p:nvSpPr>
          <p:cNvPr id="180" name="Google Shape;180;p42"/>
          <p:cNvSpPr txBox="1"/>
          <p:nvPr/>
        </p:nvSpPr>
        <p:spPr>
          <a:xfrm>
            <a:off x="2048999" y="5008129"/>
            <a:ext cx="8094000" cy="724000"/>
          </a:xfrm>
          <a:prstGeom prst="rect">
            <a:avLst/>
          </a:prstGeom>
          <a:noFill/>
          <a:ln>
            <a:noFill/>
          </a:ln>
        </p:spPr>
        <p:txBody>
          <a:bodyPr spcFirstLastPara="1" wrap="square" lIns="121900" tIns="121900" rIns="121900" bIns="121900" anchor="t" anchorCtr="0">
            <a:noAutofit/>
          </a:bodyPr>
          <a:lstStyle/>
          <a:p>
            <a:pPr algn="ctr"/>
            <a:r>
              <a:rPr lang="en" sz="2400" dirty="0">
                <a:solidFill>
                  <a:srgbClr val="FFFFFF"/>
                </a:solidFill>
                <a:ea typeface="Nunito Black"/>
                <a:cs typeface="Nunito Black"/>
                <a:sym typeface="Nunito Black"/>
              </a:rPr>
              <a:t>VTC Grants Presentation – May 2026</a:t>
            </a:r>
            <a:endParaRPr sz="2400" dirty="0">
              <a:solidFill>
                <a:srgbClr val="FFFFFF"/>
              </a:solidFill>
              <a:ea typeface="Nunito Black"/>
              <a:cs typeface="Nunito Black"/>
              <a:sym typeface="Nunit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48"/>
          <p:cNvPicPr preferRelativeResize="0"/>
          <p:nvPr/>
        </p:nvPicPr>
        <p:blipFill>
          <a:blip r:embed="rId3">
            <a:alphaModFix/>
          </a:blip>
          <a:stretch>
            <a:fillRect/>
          </a:stretch>
        </p:blipFill>
        <p:spPr>
          <a:xfrm>
            <a:off x="5369300" y="6260167"/>
            <a:ext cx="1789539" cy="195067"/>
          </a:xfrm>
          <a:prstGeom prst="rect">
            <a:avLst/>
          </a:prstGeom>
          <a:noFill/>
          <a:ln>
            <a:noFill/>
          </a:ln>
        </p:spPr>
      </p:pic>
      <p:sp>
        <p:nvSpPr>
          <p:cNvPr id="232" name="Google Shape;232;p48"/>
          <p:cNvSpPr txBox="1"/>
          <p:nvPr/>
        </p:nvSpPr>
        <p:spPr>
          <a:xfrm>
            <a:off x="0" y="118868"/>
            <a:ext cx="12192000" cy="759078"/>
          </a:xfrm>
          <a:prstGeom prst="rect">
            <a:avLst/>
          </a:prstGeom>
          <a:noFill/>
          <a:ln>
            <a:noFill/>
          </a:ln>
        </p:spPr>
        <p:txBody>
          <a:bodyPr spcFirstLastPara="1" wrap="square" lIns="121900" tIns="121900" rIns="121900" bIns="121900" anchor="t" anchorCtr="0">
            <a:spAutoFit/>
          </a:bodyPr>
          <a:lstStyle/>
          <a:p>
            <a:pPr algn="ctr"/>
            <a:r>
              <a:rPr lang="en" sz="3333" dirty="0">
                <a:solidFill>
                  <a:srgbClr val="FF0000"/>
                </a:solidFill>
                <a:ea typeface="Montserrat ExtraBold"/>
                <a:cs typeface="Montserrat ExtraBold"/>
                <a:sym typeface="Montserrat ExtraBold"/>
              </a:rPr>
              <a:t>VTC’S DEVELOPMENT &amp; FUNDING PROGRAM TEAM </a:t>
            </a:r>
            <a:endParaRPr sz="2400" dirty="0">
              <a:solidFill>
                <a:srgbClr val="FF0000"/>
              </a:solidFill>
            </a:endParaRPr>
          </a:p>
        </p:txBody>
      </p:sp>
      <p:sp>
        <p:nvSpPr>
          <p:cNvPr id="234" name="Google Shape;234;p48"/>
          <p:cNvSpPr txBox="1"/>
          <p:nvPr/>
        </p:nvSpPr>
        <p:spPr>
          <a:xfrm>
            <a:off x="735003" y="1123339"/>
            <a:ext cx="10722000" cy="533479"/>
          </a:xfrm>
          <a:prstGeom prst="rect">
            <a:avLst/>
          </a:prstGeom>
          <a:noFill/>
          <a:ln>
            <a:noFill/>
          </a:ln>
        </p:spPr>
        <p:txBody>
          <a:bodyPr spcFirstLastPara="1" wrap="square" lIns="0" tIns="12700" rIns="0" bIns="0" anchor="t" anchorCtr="0">
            <a:spAutoFit/>
          </a:bodyPr>
          <a:lstStyle/>
          <a:p>
            <a:pPr algn="ctr">
              <a:spcBef>
                <a:spcPts val="667"/>
              </a:spcBef>
            </a:pPr>
            <a:endParaRPr sz="2800" b="1">
              <a:solidFill>
                <a:srgbClr val="FF0000"/>
              </a:solidFill>
            </a:endParaRPr>
          </a:p>
        </p:txBody>
      </p:sp>
      <p:sp>
        <p:nvSpPr>
          <p:cNvPr id="236" name="Google Shape;236;p48"/>
          <p:cNvSpPr txBox="1"/>
          <p:nvPr/>
        </p:nvSpPr>
        <p:spPr>
          <a:xfrm>
            <a:off x="8116667" y="769500"/>
            <a:ext cx="3623600" cy="5509160"/>
          </a:xfrm>
          <a:prstGeom prst="rect">
            <a:avLst/>
          </a:prstGeom>
          <a:noFill/>
          <a:ln>
            <a:noFill/>
          </a:ln>
        </p:spPr>
        <p:txBody>
          <a:bodyPr spcFirstLastPara="1" wrap="square" lIns="121900" tIns="121900" rIns="121900" bIns="121900" anchor="t" anchorCtr="0">
            <a:spAutoFit/>
          </a:bodyPr>
          <a:lstStyle/>
          <a:p>
            <a:r>
              <a:rPr lang="en" b="1" dirty="0">
                <a:latin typeface="Calibri"/>
                <a:ea typeface="Calibri"/>
                <a:cs typeface="Calibri"/>
                <a:sym typeface="Calibri"/>
              </a:rPr>
              <a:t>Focused in rural strategic growth areas</a:t>
            </a:r>
            <a:endParaRPr b="1" dirty="0">
              <a:latin typeface="Calibri"/>
              <a:ea typeface="Calibri"/>
              <a:cs typeface="Calibri"/>
              <a:sym typeface="Calibri"/>
            </a:endParaRPr>
          </a:p>
          <a:p>
            <a:endParaRPr b="1" dirty="0">
              <a:latin typeface="Calibri"/>
              <a:ea typeface="Calibri"/>
              <a:cs typeface="Calibri"/>
              <a:sym typeface="Calibri"/>
            </a:endParaRPr>
          </a:p>
          <a:p>
            <a:r>
              <a:rPr lang="en" b="1" dirty="0">
                <a:latin typeface="Calibri"/>
                <a:ea typeface="Calibri"/>
                <a:cs typeface="Calibri"/>
                <a:sym typeface="Calibri"/>
              </a:rPr>
              <a:t>Embedded in their respective regions</a:t>
            </a:r>
            <a:endParaRPr b="1" dirty="0">
              <a:latin typeface="Calibri"/>
              <a:ea typeface="Calibri"/>
              <a:cs typeface="Calibri"/>
              <a:sym typeface="Calibri"/>
            </a:endParaRPr>
          </a:p>
          <a:p>
            <a:endParaRPr b="1" dirty="0">
              <a:latin typeface="Calibri"/>
              <a:ea typeface="Calibri"/>
              <a:cs typeface="Calibri"/>
              <a:sym typeface="Calibri"/>
            </a:endParaRPr>
          </a:p>
          <a:p>
            <a:r>
              <a:rPr lang="en" b="1" dirty="0">
                <a:latin typeface="Calibri"/>
                <a:ea typeface="Calibri"/>
                <a:cs typeface="Calibri"/>
                <a:sym typeface="Calibri"/>
              </a:rPr>
              <a:t>Funding programs are open to all regions, even if there is no Destination Development Specialist</a:t>
            </a:r>
            <a:endParaRPr b="1" dirty="0">
              <a:latin typeface="Calibri"/>
              <a:ea typeface="Calibri"/>
              <a:cs typeface="Calibri"/>
              <a:sym typeface="Calibri"/>
            </a:endParaRPr>
          </a:p>
          <a:p>
            <a:endParaRPr b="1" dirty="0">
              <a:latin typeface="Calibri"/>
              <a:ea typeface="Calibri"/>
              <a:cs typeface="Calibri"/>
              <a:sym typeface="Calibri"/>
            </a:endParaRPr>
          </a:p>
          <a:p>
            <a:r>
              <a:rPr lang="en" b="1" dirty="0">
                <a:latin typeface="Calibri"/>
                <a:ea typeface="Calibri"/>
                <a:cs typeface="Calibri"/>
                <a:sym typeface="Calibri"/>
              </a:rPr>
              <a:t>Focus on tourism product development, entrepreneurial development, locality tourism action planning, and advocacy</a:t>
            </a:r>
            <a:endParaRPr b="1" dirty="0">
              <a:latin typeface="Calibri"/>
              <a:ea typeface="Calibri"/>
              <a:cs typeface="Calibri"/>
              <a:sym typeface="Calibri"/>
            </a:endParaRPr>
          </a:p>
          <a:p>
            <a:endParaRPr b="1" dirty="0">
              <a:latin typeface="Calibri"/>
              <a:ea typeface="Calibri"/>
              <a:cs typeface="Calibri"/>
              <a:sym typeface="Calibri"/>
            </a:endParaRPr>
          </a:p>
          <a:p>
            <a:r>
              <a:rPr lang="en" b="1" dirty="0">
                <a:latin typeface="Calibri"/>
                <a:ea typeface="Calibri"/>
                <a:cs typeface="Calibri"/>
                <a:sym typeface="Calibri"/>
              </a:rPr>
              <a:t>Funding team manages five different grant and funding programs; allocations tracked  by Go Virginia region</a:t>
            </a:r>
            <a:endParaRPr b="1" dirty="0">
              <a:latin typeface="Calibri"/>
              <a:ea typeface="Calibri"/>
              <a:cs typeface="Calibri"/>
              <a:sym typeface="Calibri"/>
            </a:endParaRPr>
          </a:p>
        </p:txBody>
      </p:sp>
      <p:pic>
        <p:nvPicPr>
          <p:cNvPr id="2" name="Picture 1">
            <a:extLst>
              <a:ext uri="{FF2B5EF4-FFF2-40B4-BE49-F238E27FC236}">
                <a16:creationId xmlns:a16="http://schemas.microsoft.com/office/drawing/2014/main" id="{EC1E368C-D2A0-B0E6-950E-634ACB4E7B4D}"/>
              </a:ext>
            </a:extLst>
          </p:cNvPr>
          <p:cNvPicPr>
            <a:picLocks noChangeAspect="1"/>
          </p:cNvPicPr>
          <p:nvPr/>
        </p:nvPicPr>
        <p:blipFill>
          <a:blip r:embed="rId4"/>
          <a:stretch>
            <a:fillRect/>
          </a:stretch>
        </p:blipFill>
        <p:spPr>
          <a:xfrm>
            <a:off x="924820" y="1123339"/>
            <a:ext cx="6301028" cy="45649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0"/>
          <p:cNvSpPr/>
          <p:nvPr/>
        </p:nvSpPr>
        <p:spPr>
          <a:xfrm>
            <a:off x="1186800" y="1205867"/>
            <a:ext cx="4026000" cy="525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pic>
        <p:nvPicPr>
          <p:cNvPr id="331" name="Google Shape;331;p60"/>
          <p:cNvPicPr preferRelativeResize="0"/>
          <p:nvPr/>
        </p:nvPicPr>
        <p:blipFill>
          <a:blip r:embed="rId3">
            <a:alphaModFix/>
          </a:blip>
          <a:stretch>
            <a:fillRect/>
          </a:stretch>
        </p:blipFill>
        <p:spPr>
          <a:xfrm>
            <a:off x="7977733" y="5625567"/>
            <a:ext cx="1789539" cy="195067"/>
          </a:xfrm>
          <a:prstGeom prst="rect">
            <a:avLst/>
          </a:prstGeom>
          <a:noFill/>
          <a:ln>
            <a:noFill/>
          </a:ln>
        </p:spPr>
      </p:pic>
      <p:sp>
        <p:nvSpPr>
          <p:cNvPr id="332" name="Google Shape;332;p60"/>
          <p:cNvSpPr txBox="1"/>
          <p:nvPr/>
        </p:nvSpPr>
        <p:spPr>
          <a:xfrm>
            <a:off x="6764400" y="138967"/>
            <a:ext cx="4457600" cy="724000"/>
          </a:xfrm>
          <a:prstGeom prst="rect">
            <a:avLst/>
          </a:prstGeom>
          <a:noFill/>
          <a:ln>
            <a:noFill/>
          </a:ln>
        </p:spPr>
        <p:txBody>
          <a:bodyPr spcFirstLastPara="1" wrap="square" lIns="121900" tIns="121900" rIns="121900" bIns="121900" anchor="t" anchorCtr="0">
            <a:noAutofit/>
          </a:bodyPr>
          <a:lstStyle/>
          <a:p>
            <a:pPr algn="ctr"/>
            <a:r>
              <a:rPr lang="en-US" dirty="0">
                <a:solidFill>
                  <a:srgbClr val="FF0000"/>
                </a:solidFill>
                <a:ea typeface="Montserrat ExtraBold"/>
                <a:cs typeface="Montserrat ExtraBold"/>
                <a:sym typeface="Montserrat ExtraBold"/>
              </a:rPr>
              <a:t>Open until Thursday, May 28, 2026</a:t>
            </a:r>
            <a:endParaRPr dirty="0">
              <a:solidFill>
                <a:srgbClr val="FF0000"/>
              </a:solidFill>
              <a:ea typeface="Montserrat ExtraBold"/>
              <a:cs typeface="Montserrat ExtraBold"/>
              <a:sym typeface="Montserrat ExtraBold"/>
            </a:endParaRPr>
          </a:p>
          <a:p>
            <a:pPr algn="ctr"/>
            <a:r>
              <a:rPr lang="en" sz="3330" b="1" dirty="0">
                <a:ea typeface="Montserrat ExtraBold"/>
                <a:cs typeface="Montserrat ExtraBold"/>
                <a:sym typeface="Montserrat ExtraBold"/>
              </a:rPr>
              <a:t>VA250 Tourism Marketing Program</a:t>
            </a:r>
            <a:endParaRPr sz="3330" b="1" dirty="0">
              <a:ea typeface="Montserrat ExtraBold"/>
              <a:cs typeface="Montserrat ExtraBold"/>
              <a:sym typeface="Montserrat ExtraBold"/>
            </a:endParaRPr>
          </a:p>
        </p:txBody>
      </p:sp>
      <p:pic>
        <p:nvPicPr>
          <p:cNvPr id="333" name="Google Shape;333;p60"/>
          <p:cNvPicPr preferRelativeResize="0"/>
          <p:nvPr/>
        </p:nvPicPr>
        <p:blipFill>
          <a:blip r:embed="rId4">
            <a:alphaModFix/>
          </a:blip>
          <a:stretch>
            <a:fillRect/>
          </a:stretch>
        </p:blipFill>
        <p:spPr>
          <a:xfrm>
            <a:off x="1" y="1"/>
            <a:ext cx="5600700" cy="6858001"/>
          </a:xfrm>
          <a:prstGeom prst="rect">
            <a:avLst/>
          </a:prstGeom>
          <a:noFill/>
          <a:ln>
            <a:noFill/>
          </a:ln>
        </p:spPr>
      </p:pic>
      <p:sp>
        <p:nvSpPr>
          <p:cNvPr id="334" name="Google Shape;334;p60"/>
          <p:cNvSpPr txBox="1"/>
          <p:nvPr/>
        </p:nvSpPr>
        <p:spPr>
          <a:xfrm>
            <a:off x="6764400" y="2509900"/>
            <a:ext cx="4698800" cy="3416400"/>
          </a:xfrm>
          <a:prstGeom prst="rect">
            <a:avLst/>
          </a:prstGeom>
          <a:noFill/>
          <a:ln>
            <a:noFill/>
          </a:ln>
        </p:spPr>
        <p:txBody>
          <a:bodyPr spcFirstLastPara="1" wrap="square" lIns="121900" tIns="121900" rIns="121900" bIns="121900" anchor="ctr" anchorCtr="0">
            <a:noAutofit/>
          </a:bodyPr>
          <a:lstStyle/>
          <a:p>
            <a:pPr marL="609585" indent="-406390">
              <a:buSzPts val="1200"/>
              <a:buFont typeface="Asap"/>
              <a:buChar char="●"/>
            </a:pPr>
            <a:r>
              <a:rPr lang="en" sz="1600" b="1" dirty="0">
                <a:latin typeface="Calibri" panose="020F0502020204030204" pitchFamily="34" charset="0"/>
                <a:ea typeface="Asap"/>
                <a:cs typeface="Calibri" panose="020F0502020204030204" pitchFamily="34" charset="0"/>
                <a:sym typeface="Asap"/>
              </a:rPr>
              <a:t>$10,000 MAXIMUM AWARD</a:t>
            </a:r>
            <a:endParaRPr sz="1600" b="1" dirty="0">
              <a:latin typeface="Calibri" panose="020F0502020204030204" pitchFamily="34" charset="0"/>
              <a:ea typeface="Asap"/>
              <a:cs typeface="Calibri" panose="020F0502020204030204" pitchFamily="34" charset="0"/>
              <a:sym typeface="Asap"/>
            </a:endParaRPr>
          </a:p>
          <a:p>
            <a:pPr marL="609585"/>
            <a:endParaRPr sz="1600" b="1" dirty="0">
              <a:latin typeface="Calibri" panose="020F0502020204030204" pitchFamily="34" charset="0"/>
              <a:ea typeface="Asap"/>
              <a:cs typeface="Calibri" panose="020F0502020204030204" pitchFamily="34" charset="0"/>
              <a:sym typeface="Asap"/>
            </a:endParaRPr>
          </a:p>
          <a:p>
            <a:pPr marL="609585" indent="-406390">
              <a:buSzPts val="1200"/>
              <a:buFont typeface="Asap"/>
              <a:buChar char="●"/>
            </a:pPr>
            <a:r>
              <a:rPr lang="en" sz="1600" b="1" dirty="0">
                <a:latin typeface="Calibri" panose="020F0502020204030204" pitchFamily="34" charset="0"/>
                <a:ea typeface="Asap"/>
                <a:cs typeface="Calibri" panose="020F0502020204030204" pitchFamily="34" charset="0"/>
                <a:sym typeface="Asap"/>
              </a:rPr>
              <a:t>MARKETING PROGRAMS &amp; DESTINATIONS</a:t>
            </a:r>
            <a:endParaRPr sz="1600" b="1" dirty="0">
              <a:latin typeface="Calibri" panose="020F0502020204030204" pitchFamily="34" charset="0"/>
              <a:ea typeface="Asap"/>
              <a:cs typeface="Calibri" panose="020F0502020204030204" pitchFamily="34" charset="0"/>
              <a:sym typeface="Asap"/>
            </a:endParaRPr>
          </a:p>
          <a:p>
            <a:pPr marL="609585"/>
            <a:endParaRPr sz="1600" b="1" dirty="0">
              <a:latin typeface="Calibri" panose="020F0502020204030204" pitchFamily="34" charset="0"/>
              <a:ea typeface="Asap"/>
              <a:cs typeface="Calibri" panose="020F0502020204030204" pitchFamily="34" charset="0"/>
              <a:sym typeface="Asap"/>
            </a:endParaRPr>
          </a:p>
          <a:p>
            <a:pPr marL="609585" indent="-406390">
              <a:buSzPts val="1200"/>
              <a:buFont typeface="Asap"/>
              <a:buChar char="●"/>
            </a:pPr>
            <a:r>
              <a:rPr lang="en" sz="1600" b="1" dirty="0">
                <a:latin typeface="Calibri" panose="020F0502020204030204" pitchFamily="34" charset="0"/>
                <a:ea typeface="Asap"/>
                <a:cs typeface="Calibri" panose="020F0502020204030204" pitchFamily="34" charset="0"/>
                <a:sym typeface="Asap"/>
              </a:rPr>
              <a:t>CONNECTING TO ANY PERIOD OF AMERICAN HISTORY &amp; CULTURE</a:t>
            </a:r>
            <a:endParaRPr sz="1600" b="1" dirty="0">
              <a:latin typeface="Calibri" panose="020F0502020204030204" pitchFamily="34" charset="0"/>
              <a:ea typeface="Asap"/>
              <a:cs typeface="Calibri" panose="020F0502020204030204" pitchFamily="34" charset="0"/>
              <a:sym typeface="Asap"/>
            </a:endParaRPr>
          </a:p>
          <a:p>
            <a:pPr marL="203195">
              <a:buSzPts val="1200"/>
            </a:pPr>
            <a:endParaRPr lang="en" sz="1600" b="1" dirty="0">
              <a:solidFill>
                <a:srgbClr val="FF0000"/>
              </a:solidFill>
              <a:latin typeface="Calibri" panose="020F0502020204030204" pitchFamily="34" charset="0"/>
              <a:ea typeface="Asap"/>
              <a:cs typeface="Calibri" panose="020F0502020204030204" pitchFamily="34" charset="0"/>
              <a:sym typeface="Asap"/>
            </a:endParaRPr>
          </a:p>
          <a:p>
            <a:pPr marL="609585" indent="-406390">
              <a:buSzPts val="1200"/>
              <a:buFont typeface="Asap"/>
              <a:buChar char="●"/>
            </a:pPr>
            <a:r>
              <a:rPr lang="en" sz="1600" b="1" dirty="0">
                <a:latin typeface="Calibri" panose="020F0502020204030204" pitchFamily="34" charset="0"/>
                <a:ea typeface="Asap"/>
                <a:cs typeface="Calibri" panose="020F0502020204030204" pitchFamily="34" charset="0"/>
                <a:sym typeface="Asap"/>
              </a:rPr>
              <a:t>SPECIAL ROUND SPRING 2026</a:t>
            </a:r>
          </a:p>
          <a:p>
            <a:pPr marL="609585" indent="-406390">
              <a:buSzPts val="1200"/>
              <a:buFont typeface="Asap"/>
              <a:buChar char="●"/>
            </a:pPr>
            <a:endParaRPr lang="en" sz="1600" b="1" dirty="0">
              <a:solidFill>
                <a:srgbClr val="FF0000"/>
              </a:solidFill>
              <a:latin typeface="Calibri" panose="020F0502020204030204" pitchFamily="34" charset="0"/>
              <a:ea typeface="Asap"/>
              <a:cs typeface="Calibri" panose="020F0502020204030204" pitchFamily="34" charset="0"/>
              <a:sym typeface="Asap"/>
            </a:endParaRPr>
          </a:p>
          <a:p>
            <a:pPr marL="609585" indent="-406390">
              <a:buSzPts val="1200"/>
              <a:buFont typeface="Asap"/>
              <a:buChar char="●"/>
            </a:pPr>
            <a:r>
              <a:rPr lang="en" sz="1600" b="1" dirty="0">
                <a:latin typeface="Calibri" panose="020F0502020204030204" pitchFamily="34" charset="0"/>
                <a:ea typeface="Asap"/>
                <a:cs typeface="Calibri" panose="020F0502020204030204" pitchFamily="34" charset="0"/>
                <a:sym typeface="Asap"/>
              </a:rPr>
              <a:t>OPEN TO VA250 LOCAL COMMITTEES, HISTORIC SITES, AND MUSEUMS.</a:t>
            </a:r>
          </a:p>
          <a:p>
            <a:pPr marL="609585" indent="-406390">
              <a:buSzPts val="1200"/>
              <a:buFont typeface="Asap"/>
              <a:buChar char="●"/>
            </a:pPr>
            <a:endParaRPr lang="en" sz="1600" b="1" dirty="0">
              <a:solidFill>
                <a:srgbClr val="FF0000"/>
              </a:solidFill>
              <a:latin typeface="Calibri" panose="020F0502020204030204" pitchFamily="34" charset="0"/>
              <a:ea typeface="Asap"/>
              <a:cs typeface="Calibri" panose="020F0502020204030204" pitchFamily="34" charset="0"/>
              <a:sym typeface="Asap"/>
            </a:endParaRPr>
          </a:p>
          <a:p>
            <a:pPr marL="609585" indent="-406390">
              <a:buSzPts val="1200"/>
              <a:buFont typeface="Asap"/>
              <a:buChar char="●"/>
            </a:pPr>
            <a:r>
              <a:rPr lang="en" sz="1600" b="1" dirty="0">
                <a:latin typeface="Calibri" panose="020F0502020204030204" pitchFamily="34" charset="0"/>
                <a:ea typeface="Asap"/>
                <a:cs typeface="Calibri" panose="020F0502020204030204" pitchFamily="34" charset="0"/>
                <a:sym typeface="Asap"/>
              </a:rPr>
              <a:t>DMOs MAY APPLY IF ACTING ON BEHALF OF THEIR LOCAL VA250 COMMITTEE OR IF THEY ARE THE DESIGNATED VA250 COMMITTEE</a:t>
            </a:r>
            <a:endParaRPr sz="1600" b="1" dirty="0">
              <a:latin typeface="Calibri" panose="020F0502020204030204" pitchFamily="34" charset="0"/>
              <a:ea typeface="Asap"/>
              <a:cs typeface="Calibri" panose="020F0502020204030204" pitchFamily="34" charset="0"/>
              <a:sym typeface="Asap"/>
            </a:endParaRPr>
          </a:p>
          <a:p>
            <a:pPr marL="609585"/>
            <a:endParaRPr b="1" dirty="0">
              <a:solidFill>
                <a:srgbClr val="FF0000"/>
              </a:solidFill>
              <a:latin typeface="Calibri" panose="020F0502020204030204" pitchFamily="34" charset="0"/>
              <a:ea typeface="Asap"/>
              <a:cs typeface="Calibri" panose="020F0502020204030204" pitchFamily="34" charset="0"/>
              <a:sym typeface="Asap"/>
            </a:endParaRPr>
          </a:p>
          <a:p>
            <a:endParaRPr sz="1600" b="1" dirty="0">
              <a:latin typeface="Asap"/>
              <a:ea typeface="Asap"/>
              <a:cs typeface="Asap"/>
              <a:sym typeface="Asap"/>
            </a:endParaRPr>
          </a:p>
          <a:p>
            <a:endParaRPr sz="1600" b="1" dirty="0">
              <a:latin typeface="Asap"/>
              <a:ea typeface="Asap"/>
              <a:cs typeface="Asap"/>
              <a:sym typeface="Asap"/>
            </a:endParaRPr>
          </a:p>
          <a:p>
            <a:pPr marL="609585"/>
            <a:endParaRPr sz="1600" b="1" dirty="0">
              <a:latin typeface="Asap"/>
              <a:ea typeface="Asap"/>
              <a:cs typeface="Asap"/>
              <a:sym typeface="Asap"/>
            </a:endParaRPr>
          </a:p>
          <a:p>
            <a:pPr marL="609585"/>
            <a:endParaRPr sz="1600" b="1" dirty="0">
              <a:latin typeface="Asap"/>
              <a:ea typeface="Asap"/>
              <a:cs typeface="Asap"/>
              <a:sym typeface="As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9"/>
          <p:cNvSpPr/>
          <p:nvPr/>
        </p:nvSpPr>
        <p:spPr>
          <a:xfrm>
            <a:off x="1081457" y="1516505"/>
            <a:ext cx="4026000" cy="525200"/>
          </a:xfrm>
          <a:prstGeom prst="rect">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242" name="Google Shape;242;p49"/>
          <p:cNvPicPr preferRelativeResize="0"/>
          <p:nvPr/>
        </p:nvPicPr>
        <p:blipFill rotWithShape="1">
          <a:blip r:embed="rId3">
            <a:alphaModFix/>
          </a:blip>
          <a:srcRect/>
          <a:stretch/>
        </p:blipFill>
        <p:spPr>
          <a:xfrm>
            <a:off x="2124796" y="6349566"/>
            <a:ext cx="1789541" cy="195067"/>
          </a:xfrm>
          <a:prstGeom prst="rect">
            <a:avLst/>
          </a:prstGeom>
          <a:noFill/>
          <a:ln>
            <a:noFill/>
          </a:ln>
        </p:spPr>
      </p:pic>
      <p:sp>
        <p:nvSpPr>
          <p:cNvPr id="243" name="Google Shape;243;p49"/>
          <p:cNvSpPr txBox="1"/>
          <p:nvPr/>
        </p:nvSpPr>
        <p:spPr>
          <a:xfrm>
            <a:off x="383765" y="59821"/>
            <a:ext cx="5271600" cy="1365200"/>
          </a:xfrm>
          <a:prstGeom prst="rect">
            <a:avLst/>
          </a:prstGeom>
          <a:noFill/>
          <a:ln>
            <a:noFill/>
          </a:ln>
        </p:spPr>
        <p:txBody>
          <a:bodyPr spcFirstLastPara="1" wrap="square" lIns="121900" tIns="121900" rIns="121900" bIns="121900" anchor="t" anchorCtr="0">
            <a:noAutofit/>
          </a:bodyPr>
          <a:lstStyle/>
          <a:p>
            <a:pPr algn="ctr">
              <a:buClr>
                <a:srgbClr val="000000"/>
              </a:buClr>
              <a:buSzPts val="1800"/>
            </a:pPr>
            <a:r>
              <a:rPr lang="en" sz="3330" b="1" dirty="0">
                <a:ea typeface="Montserrat ExtraBold"/>
                <a:cs typeface="Montserrat ExtraBold"/>
                <a:sym typeface="Montserrat ExtraBold"/>
              </a:rPr>
              <a:t>Spring 2026 Grant Round</a:t>
            </a:r>
          </a:p>
        </p:txBody>
      </p:sp>
      <p:sp>
        <p:nvSpPr>
          <p:cNvPr id="244" name="Google Shape;244;p49"/>
          <p:cNvSpPr txBox="1"/>
          <p:nvPr/>
        </p:nvSpPr>
        <p:spPr>
          <a:xfrm>
            <a:off x="271479" y="905259"/>
            <a:ext cx="5496173" cy="5539924"/>
          </a:xfrm>
          <a:prstGeom prst="rect">
            <a:avLst/>
          </a:prstGeom>
          <a:noFill/>
          <a:ln>
            <a:noFill/>
          </a:ln>
        </p:spPr>
        <p:txBody>
          <a:bodyPr spcFirstLastPara="1" wrap="square" lIns="121900" tIns="60933" rIns="121900" bIns="60933" anchor="t" anchorCtr="0">
            <a:spAutoFit/>
          </a:bodyPr>
          <a:lstStyle/>
          <a:p>
            <a:pPr marL="380990" indent="-364058">
              <a:buClr>
                <a:srgbClr val="000000"/>
              </a:buClr>
              <a:buSzPts val="1200"/>
              <a:buFont typeface="Arial"/>
              <a:buChar char="•"/>
            </a:pPr>
            <a:r>
              <a:rPr lang="en-US" sz="1600" b="1" dirty="0"/>
              <a:t>Apply through online application portal at VATC.org/grants</a:t>
            </a:r>
            <a:endParaRPr sz="1600" b="1" dirty="0"/>
          </a:p>
          <a:p>
            <a:endParaRPr sz="1600" b="1" dirty="0">
              <a:ea typeface="Arial"/>
              <a:cs typeface="Arial"/>
              <a:sym typeface="Arial"/>
            </a:endParaRPr>
          </a:p>
          <a:p>
            <a:pPr marL="380990" indent="-364058">
              <a:buSzPts val="1200"/>
              <a:buChar char="•"/>
            </a:pPr>
            <a:r>
              <a:rPr lang="en-US" sz="1600" b="1" dirty="0"/>
              <a:t>Application opens Tuesday, May 5, 2026</a:t>
            </a:r>
          </a:p>
          <a:p>
            <a:pPr marL="380990" indent="-364058">
              <a:buSzPts val="1200"/>
              <a:buChar char="•"/>
            </a:pPr>
            <a:r>
              <a:rPr lang="en-US" sz="1600" b="1" dirty="0"/>
              <a:t>Application closes Thursday, May 28, 2026</a:t>
            </a:r>
            <a:endParaRPr sz="1600" b="1" dirty="0"/>
          </a:p>
          <a:p>
            <a:pPr marL="609585"/>
            <a:endParaRPr sz="1600" b="1" dirty="0"/>
          </a:p>
          <a:p>
            <a:pPr marL="380990" indent="-364058">
              <a:buSzPts val="1200"/>
              <a:buChar char="•"/>
            </a:pPr>
            <a:r>
              <a:rPr lang="en-US" sz="1600" b="1" dirty="0"/>
              <a:t>Must include 2 financial partners in your application and  a support letter from the local DMO</a:t>
            </a:r>
            <a:endParaRPr sz="1600" b="1" dirty="0"/>
          </a:p>
          <a:p>
            <a:endParaRPr sz="1600" b="1" dirty="0"/>
          </a:p>
          <a:p>
            <a:pPr marL="380990" indent="-364058">
              <a:buSzPts val="1200"/>
              <a:buChar char="•"/>
            </a:pPr>
            <a:r>
              <a:rPr lang="en-US" sz="1600" b="1" dirty="0"/>
              <a:t>Focused on promoting and marketing 4</a:t>
            </a:r>
            <a:r>
              <a:rPr lang="en-US" sz="1600" b="1" baseline="30000" dirty="0"/>
              <a:t>th</a:t>
            </a:r>
            <a:r>
              <a:rPr lang="en-US" sz="1600" b="1" dirty="0"/>
              <a:t> of July activities in your locality and streaming the America Made in Virginia: 250 Years Together simulcast from Colonial Williamsburg.</a:t>
            </a:r>
          </a:p>
          <a:p>
            <a:pPr marL="380990" indent="-364058">
              <a:buSzPts val="1200"/>
              <a:buChar char="•"/>
            </a:pPr>
            <a:endParaRPr lang="en-US" sz="1600" b="1" dirty="0"/>
          </a:p>
          <a:p>
            <a:pPr marL="380990" indent="-364058">
              <a:buSzPts val="1200"/>
              <a:buChar char="•"/>
            </a:pPr>
            <a:r>
              <a:rPr lang="en-US" sz="1600" b="1" dirty="0"/>
              <a:t>Applicants may apply for up to $10,000 with a 1:1 cash match required, to be distributed on a reimbursement basis.  Economic Development District applicant location qualifies for in-kind match.</a:t>
            </a:r>
          </a:p>
          <a:p>
            <a:pPr marL="380990" indent="-364058">
              <a:buSzPts val="1200"/>
              <a:buChar char="•"/>
            </a:pPr>
            <a:endParaRPr lang="en-US" sz="1600" b="1" dirty="0"/>
          </a:p>
          <a:p>
            <a:pPr marL="380990" indent="-364058">
              <a:buSzPts val="1200"/>
              <a:buChar char="•"/>
            </a:pPr>
            <a:r>
              <a:rPr lang="en-US" sz="1600" b="1" dirty="0"/>
              <a:t>Eligible expense include marketing expenses and up to $5000 of the award for A/V services, screens, projectors, and/or chair rentals to livestream the event.</a:t>
            </a:r>
          </a:p>
        </p:txBody>
      </p:sp>
      <p:pic>
        <p:nvPicPr>
          <p:cNvPr id="3" name="Picture 2">
            <a:extLst>
              <a:ext uri="{FF2B5EF4-FFF2-40B4-BE49-F238E27FC236}">
                <a16:creationId xmlns:a16="http://schemas.microsoft.com/office/drawing/2014/main" id="{C73CFF53-7613-18F7-AF84-09CC555597A3}"/>
              </a:ext>
            </a:extLst>
          </p:cNvPr>
          <p:cNvPicPr>
            <a:picLocks noChangeAspect="1"/>
          </p:cNvPicPr>
          <p:nvPr/>
        </p:nvPicPr>
        <p:blipFill>
          <a:blip r:embed="rId4"/>
          <a:stretch>
            <a:fillRect/>
          </a:stretch>
        </p:blipFill>
        <p:spPr>
          <a:xfrm>
            <a:off x="7620000" y="0"/>
            <a:ext cx="4572000" cy="6858000"/>
          </a:xfrm>
          <a:prstGeom prst="rect">
            <a:avLst/>
          </a:prstGeom>
        </p:spPr>
      </p:pic>
    </p:spTree>
    <p:extLst>
      <p:ext uri="{BB962C8B-B14F-4D97-AF65-F5344CB8AC3E}">
        <p14:creationId xmlns:p14="http://schemas.microsoft.com/office/powerpoint/2010/main" val="3069851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a:extLst>
            <a:ext uri="{FF2B5EF4-FFF2-40B4-BE49-F238E27FC236}">
              <a16:creationId xmlns:a16="http://schemas.microsoft.com/office/drawing/2014/main" id="{15B797FE-AF05-CF21-4138-3F6E1D60B23F}"/>
            </a:ext>
          </a:extLst>
        </p:cNvPr>
        <p:cNvGrpSpPr/>
        <p:nvPr/>
      </p:nvGrpSpPr>
      <p:grpSpPr>
        <a:xfrm>
          <a:off x="0" y="0"/>
          <a:ext cx="0" cy="0"/>
          <a:chOff x="0" y="0"/>
          <a:chExt cx="0" cy="0"/>
        </a:xfrm>
      </p:grpSpPr>
      <p:sp>
        <p:nvSpPr>
          <p:cNvPr id="241" name="Google Shape;241;p49">
            <a:extLst>
              <a:ext uri="{FF2B5EF4-FFF2-40B4-BE49-F238E27FC236}">
                <a16:creationId xmlns:a16="http://schemas.microsoft.com/office/drawing/2014/main" id="{D1E64687-63AF-33B6-2CFA-853D5AF63B8C}"/>
              </a:ext>
            </a:extLst>
          </p:cNvPr>
          <p:cNvSpPr/>
          <p:nvPr/>
        </p:nvSpPr>
        <p:spPr>
          <a:xfrm>
            <a:off x="1081457" y="1516505"/>
            <a:ext cx="4026000" cy="525200"/>
          </a:xfrm>
          <a:prstGeom prst="rect">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242" name="Google Shape;242;p49">
            <a:extLst>
              <a:ext uri="{FF2B5EF4-FFF2-40B4-BE49-F238E27FC236}">
                <a16:creationId xmlns:a16="http://schemas.microsoft.com/office/drawing/2014/main" id="{D4CA518A-052C-78F5-020B-3D171EAEE8EC}"/>
              </a:ext>
            </a:extLst>
          </p:cNvPr>
          <p:cNvPicPr preferRelativeResize="0"/>
          <p:nvPr/>
        </p:nvPicPr>
        <p:blipFill rotWithShape="1">
          <a:blip r:embed="rId3">
            <a:alphaModFix/>
          </a:blip>
          <a:srcRect/>
          <a:stretch/>
        </p:blipFill>
        <p:spPr>
          <a:xfrm>
            <a:off x="2124796" y="6349566"/>
            <a:ext cx="1789541" cy="195067"/>
          </a:xfrm>
          <a:prstGeom prst="rect">
            <a:avLst/>
          </a:prstGeom>
          <a:noFill/>
          <a:ln>
            <a:noFill/>
          </a:ln>
        </p:spPr>
      </p:pic>
      <p:sp>
        <p:nvSpPr>
          <p:cNvPr id="243" name="Google Shape;243;p49">
            <a:extLst>
              <a:ext uri="{FF2B5EF4-FFF2-40B4-BE49-F238E27FC236}">
                <a16:creationId xmlns:a16="http://schemas.microsoft.com/office/drawing/2014/main" id="{71448685-51CC-705A-D75E-B2DFECCAC10C}"/>
              </a:ext>
            </a:extLst>
          </p:cNvPr>
          <p:cNvSpPr txBox="1"/>
          <p:nvPr/>
        </p:nvSpPr>
        <p:spPr>
          <a:xfrm>
            <a:off x="383765" y="59821"/>
            <a:ext cx="5271600" cy="1365200"/>
          </a:xfrm>
          <a:prstGeom prst="rect">
            <a:avLst/>
          </a:prstGeom>
          <a:noFill/>
          <a:ln>
            <a:noFill/>
          </a:ln>
        </p:spPr>
        <p:txBody>
          <a:bodyPr spcFirstLastPara="1" wrap="square" lIns="121900" tIns="121900" rIns="121900" bIns="121900" anchor="t" anchorCtr="0">
            <a:noAutofit/>
          </a:bodyPr>
          <a:lstStyle/>
          <a:p>
            <a:pPr algn="ctr">
              <a:buClr>
                <a:srgbClr val="000000"/>
              </a:buClr>
              <a:buSzPts val="1800"/>
            </a:pPr>
            <a:r>
              <a:rPr lang="en" sz="3330" b="1" dirty="0">
                <a:ea typeface="Montserrat ExtraBold"/>
                <a:cs typeface="Montserrat ExtraBold"/>
                <a:sym typeface="Montserrat ExtraBold"/>
              </a:rPr>
              <a:t>Spring 2026 Grant Round</a:t>
            </a:r>
            <a:endParaRPr sz="3330" b="1" dirty="0">
              <a:ea typeface="Montserrat ExtraBold"/>
              <a:cs typeface="Montserrat ExtraBold"/>
              <a:sym typeface="Montserrat ExtraBold"/>
            </a:endParaRPr>
          </a:p>
        </p:txBody>
      </p:sp>
      <p:sp>
        <p:nvSpPr>
          <p:cNvPr id="244" name="Google Shape;244;p49">
            <a:extLst>
              <a:ext uri="{FF2B5EF4-FFF2-40B4-BE49-F238E27FC236}">
                <a16:creationId xmlns:a16="http://schemas.microsoft.com/office/drawing/2014/main" id="{41634BB1-A014-3790-AC62-AFC781AA6457}"/>
              </a:ext>
            </a:extLst>
          </p:cNvPr>
          <p:cNvSpPr txBox="1"/>
          <p:nvPr/>
        </p:nvSpPr>
        <p:spPr>
          <a:xfrm>
            <a:off x="214329" y="905259"/>
            <a:ext cx="5496173" cy="5047481"/>
          </a:xfrm>
          <a:prstGeom prst="rect">
            <a:avLst/>
          </a:prstGeom>
          <a:noFill/>
          <a:ln>
            <a:noFill/>
          </a:ln>
        </p:spPr>
        <p:txBody>
          <a:bodyPr spcFirstLastPara="1" wrap="square" lIns="121900" tIns="60933" rIns="121900" bIns="60933" anchor="t" anchorCtr="0">
            <a:spAutoFit/>
          </a:bodyPr>
          <a:lstStyle/>
          <a:p>
            <a:pPr marL="380990" indent="-364058">
              <a:buClr>
                <a:srgbClr val="000000"/>
              </a:buClr>
              <a:buSzPts val="1200"/>
              <a:buFont typeface="Arial"/>
              <a:buChar char="•"/>
            </a:pPr>
            <a:r>
              <a:rPr lang="en-US" sz="1600" b="1" dirty="0"/>
              <a:t>Tourism marketing expenses remain eligible.  However, interpretive signage is not permitted in this round. </a:t>
            </a:r>
          </a:p>
          <a:p>
            <a:pPr marL="16932">
              <a:buClr>
                <a:srgbClr val="000000"/>
              </a:buClr>
              <a:buSzPts val="1200"/>
            </a:pPr>
            <a:endParaRPr lang="en-US" sz="1600" b="1" dirty="0"/>
          </a:p>
          <a:p>
            <a:pPr marL="380990" indent="-364058">
              <a:buClr>
                <a:srgbClr val="000000"/>
              </a:buClr>
              <a:buSzPts val="1200"/>
              <a:buFont typeface="Arial"/>
              <a:buChar char="•"/>
            </a:pPr>
            <a:r>
              <a:rPr lang="en-US" sz="1600" b="1" dirty="0">
                <a:solidFill>
                  <a:srgbClr val="FF0000"/>
                </a:solidFill>
              </a:rPr>
              <a:t>Up to 15 BONUS points </a:t>
            </a:r>
            <a:r>
              <a:rPr lang="en-US" sz="1600" b="1" dirty="0"/>
              <a:t>may be awarded if activating the “America Made in Virginia: 250 Years Together” livestreaming opportunity</a:t>
            </a:r>
            <a:endParaRPr sz="1600" b="1" dirty="0"/>
          </a:p>
          <a:p>
            <a:endParaRPr sz="1600" b="1" dirty="0">
              <a:ea typeface="Arial"/>
              <a:cs typeface="Arial"/>
              <a:sym typeface="Arial"/>
            </a:endParaRPr>
          </a:p>
          <a:p>
            <a:pPr marL="380990" indent="-364058">
              <a:buSzPts val="1200"/>
              <a:buChar char="•"/>
            </a:pPr>
            <a:r>
              <a:rPr lang="en-US" sz="1600" b="1" dirty="0"/>
              <a:t>Ideas for livestreaming include: </a:t>
            </a:r>
          </a:p>
          <a:p>
            <a:pPr marL="380990" indent="-364058">
              <a:buSzPts val="1200"/>
              <a:buChar char="•"/>
            </a:pPr>
            <a:endParaRPr sz="1600" b="1" dirty="0"/>
          </a:p>
          <a:p>
            <a:pPr marL="628650" lvl="1" indent="-171450">
              <a:buFont typeface="Arial" panose="020B0604020202020204" pitchFamily="34" charset="0"/>
              <a:buChar char="•"/>
            </a:pPr>
            <a:r>
              <a:rPr lang="en-US" sz="1000" dirty="0"/>
              <a:t>Livestream before your locality’s 4</a:t>
            </a:r>
            <a:r>
              <a:rPr lang="en-US" sz="1000" baseline="30000" dirty="0"/>
              <a:t>th</a:t>
            </a:r>
            <a:r>
              <a:rPr lang="en-US" sz="1000" dirty="0"/>
              <a:t> of July events in a public area or area where visitor normally congregate to watch fireworks.  Turn off the VA250 livestream when you start your local fireworks. </a:t>
            </a:r>
          </a:p>
          <a:p>
            <a:pPr marL="628650" lvl="1" indent="-171450">
              <a:buFont typeface="Arial" panose="020B0604020202020204" pitchFamily="34" charset="0"/>
              <a:buChar char="•"/>
            </a:pPr>
            <a:endParaRPr lang="en-US" sz="1000" dirty="0"/>
          </a:p>
          <a:p>
            <a:pPr marL="628650" lvl="1" indent="-171450">
              <a:buFont typeface="Arial" panose="020B0604020202020204" pitchFamily="34" charset="0"/>
              <a:buChar char="•"/>
            </a:pPr>
            <a:r>
              <a:rPr lang="en-US" sz="1000" dirty="0"/>
              <a:t>Livestream the events outdoors on a wall or screen where visitors may be walking to/from your locality’s 4</a:t>
            </a:r>
            <a:r>
              <a:rPr lang="en-US" sz="1000" baseline="30000" dirty="0"/>
              <a:t>th</a:t>
            </a:r>
            <a:r>
              <a:rPr lang="en-US" sz="1000" dirty="0"/>
              <a:t> of July activities.</a:t>
            </a:r>
          </a:p>
          <a:p>
            <a:pPr marL="628650" lvl="1" indent="-171450">
              <a:buFont typeface="Arial" panose="020B0604020202020204" pitchFamily="34" charset="0"/>
              <a:buChar char="•"/>
            </a:pPr>
            <a:endParaRPr lang="en-US" sz="1000" dirty="0"/>
          </a:p>
          <a:p>
            <a:pPr marL="628650" lvl="1" indent="-171450">
              <a:buFont typeface="Arial" panose="020B0604020202020204" pitchFamily="34" charset="0"/>
              <a:buChar char="•"/>
            </a:pPr>
            <a:r>
              <a:rPr lang="en-US" sz="1000" dirty="0"/>
              <a:t>Livestream in Visitor Centers that will remain open in the evening hours.</a:t>
            </a:r>
          </a:p>
          <a:p>
            <a:pPr lvl="1"/>
            <a:endParaRPr lang="en-US" sz="1000" dirty="0"/>
          </a:p>
          <a:p>
            <a:pPr marL="628650" lvl="1" indent="-171450">
              <a:buFont typeface="Arial" panose="020B0604020202020204" pitchFamily="34" charset="0"/>
              <a:buChar char="•"/>
            </a:pPr>
            <a:r>
              <a:rPr lang="en-US" sz="1000" dirty="0"/>
              <a:t>Encourage your Main Street businesses, restaurants, breweries, wineries and other indoor activity partners to stream the broadcast from 8 p.m. to 10 p.m.</a:t>
            </a:r>
          </a:p>
          <a:p>
            <a:pPr lvl="1"/>
            <a:endParaRPr lang="en-US" sz="1000" dirty="0"/>
          </a:p>
          <a:p>
            <a:pPr marL="628650" lvl="1" indent="-171450">
              <a:buFont typeface="Arial" panose="020B0604020202020204" pitchFamily="34" charset="0"/>
              <a:buChar char="•"/>
            </a:pPr>
            <a:r>
              <a:rPr lang="en-US" sz="1000" dirty="0"/>
              <a:t>Create an indoor or outdoor event in a local arena, sportsplex, racetrack, or theater and livestream the broadcast.  You could do this against the backdrop of creating a sensory friendly or pet friendly experience with low volume so that folks can enjoy the livestream with closed captions and view the Colonial Williamsburg fireworks.</a:t>
            </a:r>
          </a:p>
          <a:p>
            <a:pPr marL="609585"/>
            <a:endParaRPr sz="1600" b="1" dirty="0"/>
          </a:p>
        </p:txBody>
      </p:sp>
      <p:pic>
        <p:nvPicPr>
          <p:cNvPr id="3" name="Picture 2">
            <a:extLst>
              <a:ext uri="{FF2B5EF4-FFF2-40B4-BE49-F238E27FC236}">
                <a16:creationId xmlns:a16="http://schemas.microsoft.com/office/drawing/2014/main" id="{FDB3C8EB-597B-A1FD-2A0A-314B705B3793}"/>
              </a:ext>
            </a:extLst>
          </p:cNvPr>
          <p:cNvPicPr>
            <a:picLocks noChangeAspect="1"/>
          </p:cNvPicPr>
          <p:nvPr/>
        </p:nvPicPr>
        <p:blipFill>
          <a:blip r:embed="rId4"/>
          <a:stretch>
            <a:fillRect/>
          </a:stretch>
        </p:blipFill>
        <p:spPr>
          <a:xfrm>
            <a:off x="7620000" y="0"/>
            <a:ext cx="4572000" cy="6858000"/>
          </a:xfrm>
          <a:prstGeom prst="rect">
            <a:avLst/>
          </a:prstGeom>
        </p:spPr>
      </p:pic>
      <p:pic>
        <p:nvPicPr>
          <p:cNvPr id="2" name="Google Shape;245;p49" descr="Northern Va. accounts for 40% of tourist spending in state | WTOP News">
            <a:extLst>
              <a:ext uri="{FF2B5EF4-FFF2-40B4-BE49-F238E27FC236}">
                <a16:creationId xmlns:a16="http://schemas.microsoft.com/office/drawing/2014/main" id="{FAFB5940-B415-690E-A3CA-7CCBF12EB965}"/>
              </a:ext>
            </a:extLst>
          </p:cNvPr>
          <p:cNvPicPr preferRelativeResize="0"/>
          <p:nvPr/>
        </p:nvPicPr>
        <p:blipFill rotWithShape="1">
          <a:blip r:embed="rId5">
            <a:alphaModFix/>
          </a:blip>
          <a:srcRect l="33836" r="5828"/>
          <a:stretch/>
        </p:blipFill>
        <p:spPr>
          <a:xfrm>
            <a:off x="5985165" y="1"/>
            <a:ext cx="6206835" cy="6857999"/>
          </a:xfrm>
          <a:prstGeom prst="rect">
            <a:avLst/>
          </a:prstGeom>
          <a:noFill/>
          <a:ln>
            <a:noFill/>
          </a:ln>
        </p:spPr>
      </p:pic>
    </p:spTree>
    <p:extLst>
      <p:ext uri="{BB962C8B-B14F-4D97-AF65-F5344CB8AC3E}">
        <p14:creationId xmlns:p14="http://schemas.microsoft.com/office/powerpoint/2010/main" val="266828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8"/>
          <p:cNvSpPr/>
          <p:nvPr/>
        </p:nvSpPr>
        <p:spPr>
          <a:xfrm>
            <a:off x="1186800" y="1205867"/>
            <a:ext cx="4026000" cy="525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pic>
        <p:nvPicPr>
          <p:cNvPr id="315" name="Google Shape;315;p58"/>
          <p:cNvPicPr preferRelativeResize="0"/>
          <p:nvPr/>
        </p:nvPicPr>
        <p:blipFill>
          <a:blip r:embed="rId3">
            <a:alphaModFix/>
          </a:blip>
          <a:stretch>
            <a:fillRect/>
          </a:stretch>
        </p:blipFill>
        <p:spPr>
          <a:xfrm>
            <a:off x="5614933" y="5502733"/>
            <a:ext cx="1789539" cy="195067"/>
          </a:xfrm>
          <a:prstGeom prst="rect">
            <a:avLst/>
          </a:prstGeom>
          <a:noFill/>
          <a:ln>
            <a:noFill/>
          </a:ln>
        </p:spPr>
      </p:pic>
      <p:sp>
        <p:nvSpPr>
          <p:cNvPr id="316" name="Google Shape;316;p58"/>
          <p:cNvSpPr txBox="1"/>
          <p:nvPr/>
        </p:nvSpPr>
        <p:spPr>
          <a:xfrm>
            <a:off x="1042514" y="289367"/>
            <a:ext cx="10705790" cy="5652133"/>
          </a:xfrm>
          <a:prstGeom prst="rect">
            <a:avLst/>
          </a:prstGeom>
          <a:noFill/>
          <a:ln>
            <a:noFill/>
          </a:ln>
        </p:spPr>
        <p:txBody>
          <a:bodyPr spcFirstLastPara="1" wrap="square" lIns="121900" tIns="121900" rIns="121900" bIns="121900" anchor="t" anchorCtr="0">
            <a:noAutofit/>
          </a:bodyPr>
          <a:lstStyle/>
          <a:p>
            <a:pPr algn="ctr">
              <a:lnSpc>
                <a:spcPct val="150000"/>
              </a:lnSpc>
            </a:pPr>
            <a:r>
              <a:rPr lang="en" sz="3333" b="1" dirty="0">
                <a:latin typeface="+mj-lt"/>
                <a:ea typeface="Montserrat ExtraBold"/>
                <a:cs typeface="Montserrat ExtraBold"/>
                <a:sym typeface="Montserrat ExtraBold"/>
              </a:rPr>
              <a:t>OVERALL </a:t>
            </a:r>
            <a:r>
              <a:rPr lang="en" sz="3333" b="1" dirty="0">
                <a:solidFill>
                  <a:srgbClr val="DC5858"/>
                </a:solidFill>
                <a:latin typeface="+mj-lt"/>
                <a:ea typeface="Montserrat ExtraBold"/>
                <a:cs typeface="Montserrat ExtraBold"/>
                <a:sym typeface="Montserrat ExtraBold"/>
              </a:rPr>
              <a:t>PROGRAM FOCUS:</a:t>
            </a:r>
            <a:endParaRPr sz="3333" b="1" dirty="0">
              <a:solidFill>
                <a:srgbClr val="DC5858"/>
              </a:solidFill>
              <a:latin typeface="+mj-lt"/>
              <a:ea typeface="Montserrat ExtraBold"/>
              <a:cs typeface="Montserrat ExtraBold"/>
              <a:sym typeface="Montserrat ExtraBold"/>
            </a:endParaRPr>
          </a:p>
          <a:p>
            <a:pPr marL="609585" indent="-457189">
              <a:lnSpc>
                <a:spcPct val="200000"/>
              </a:lnSpc>
              <a:buSzPts val="1800"/>
              <a:buFont typeface="Montserrat ExtraBold"/>
              <a:buChar char="●"/>
            </a:pPr>
            <a:r>
              <a:rPr lang="en" b="1" dirty="0">
                <a:solidFill>
                  <a:srgbClr val="FF0000"/>
                </a:solidFill>
                <a:latin typeface="Calibri" panose="020F0502020204030204" pitchFamily="34" charset="0"/>
                <a:ea typeface="Montserrat ExtraBold"/>
                <a:cs typeface="Calibri" panose="020F0502020204030204" pitchFamily="34" charset="0"/>
                <a:sym typeface="Montserrat ExtraBold"/>
              </a:rPr>
              <a:t>OVERNIGHT</a:t>
            </a:r>
            <a:r>
              <a:rPr lang="en" b="1" dirty="0">
                <a:latin typeface="Calibri" panose="020F0502020204030204" pitchFamily="34" charset="0"/>
                <a:ea typeface="Montserrat ExtraBold"/>
                <a:cs typeface="Calibri" panose="020F0502020204030204" pitchFamily="34" charset="0"/>
                <a:sym typeface="Montserrat ExtraBold"/>
              </a:rPr>
              <a:t> TRAVEL, </a:t>
            </a:r>
            <a:r>
              <a:rPr lang="en" b="1" dirty="0">
                <a:solidFill>
                  <a:srgbClr val="FF0000"/>
                </a:solidFill>
                <a:latin typeface="Calibri" panose="020F0502020204030204" pitchFamily="34" charset="0"/>
                <a:ea typeface="Montserrat ExtraBold"/>
                <a:cs typeface="Calibri" panose="020F0502020204030204" pitchFamily="34" charset="0"/>
                <a:sym typeface="Montserrat ExtraBold"/>
              </a:rPr>
              <a:t>OUT-OF-REGION </a:t>
            </a:r>
            <a:r>
              <a:rPr lang="en" b="1" dirty="0">
                <a:latin typeface="Calibri" panose="020F0502020204030204" pitchFamily="34" charset="0"/>
                <a:ea typeface="Montserrat ExtraBold"/>
                <a:cs typeface="Calibri" panose="020F0502020204030204" pitchFamily="34" charset="0"/>
                <a:sym typeface="Montserrat ExtraBold"/>
              </a:rPr>
              <a:t>TRAVEL, </a:t>
            </a:r>
            <a:r>
              <a:rPr lang="en" b="1" dirty="0">
                <a:solidFill>
                  <a:srgbClr val="FF0000"/>
                </a:solidFill>
                <a:latin typeface="Calibri" panose="020F0502020204030204" pitchFamily="34" charset="0"/>
                <a:ea typeface="Montserrat ExtraBold"/>
                <a:cs typeface="Calibri" panose="020F0502020204030204" pitchFamily="34" charset="0"/>
                <a:sym typeface="Montserrat ExtraBold"/>
              </a:rPr>
              <a:t>OUT OF STATE</a:t>
            </a:r>
            <a:r>
              <a:rPr lang="en" b="1" dirty="0">
                <a:latin typeface="Calibri" panose="020F0502020204030204" pitchFamily="34" charset="0"/>
                <a:ea typeface="Montserrat ExtraBold"/>
                <a:cs typeface="Calibri" panose="020F0502020204030204" pitchFamily="34" charset="0"/>
                <a:sym typeface="Montserrat ExtraBold"/>
              </a:rPr>
              <a:t> VISITORS</a:t>
            </a:r>
            <a:endParaRPr b="1" dirty="0">
              <a:solidFill>
                <a:schemeClr val="dk1"/>
              </a:solidFill>
              <a:latin typeface="Calibri" panose="020F0502020204030204" pitchFamily="34" charset="0"/>
              <a:ea typeface="Montserrat ExtraBold"/>
              <a:cs typeface="Calibri" panose="020F0502020204030204" pitchFamily="34" charset="0"/>
              <a:sym typeface="Montserrat ExtraBold"/>
            </a:endParaRPr>
          </a:p>
          <a:p>
            <a:pPr marL="609585" indent="-440256">
              <a:lnSpc>
                <a:spcPct val="200000"/>
              </a:lnSpc>
              <a:buClr>
                <a:schemeClr val="dk1"/>
              </a:buClr>
              <a:buSzPts val="1600"/>
              <a:buFont typeface="Montserrat ExtraBold"/>
              <a:buChar char="●"/>
            </a:pPr>
            <a:r>
              <a:rPr lang="en-US" b="1" dirty="0">
                <a:solidFill>
                  <a:schemeClr val="dk1"/>
                </a:solidFill>
                <a:latin typeface="Calibri" panose="020F0502020204030204" pitchFamily="34" charset="0"/>
                <a:ea typeface="Montserrat ExtraBold"/>
                <a:cs typeface="Calibri" panose="020F0502020204030204" pitchFamily="34" charset="0"/>
                <a:sym typeface="Montserrat ExtraBold"/>
              </a:rPr>
              <a:t>Assist Virginia communities in their efforts to commemorate the 250</a:t>
            </a:r>
            <a:r>
              <a:rPr lang="en-US" b="1" baseline="30000" dirty="0">
                <a:solidFill>
                  <a:schemeClr val="dk1"/>
                </a:solidFill>
                <a:latin typeface="Calibri" panose="020F0502020204030204" pitchFamily="34" charset="0"/>
                <a:ea typeface="Montserrat ExtraBold"/>
                <a:cs typeface="Calibri" panose="020F0502020204030204" pitchFamily="34" charset="0"/>
                <a:sym typeface="Montserrat ExtraBold"/>
              </a:rPr>
              <a:t>th</a:t>
            </a:r>
            <a:r>
              <a:rPr lang="en-US" b="1" dirty="0">
                <a:solidFill>
                  <a:schemeClr val="dk1"/>
                </a:solidFill>
                <a:latin typeface="Calibri" panose="020F0502020204030204" pitchFamily="34" charset="0"/>
                <a:ea typeface="Montserrat ExtraBold"/>
                <a:cs typeface="Calibri" panose="020F0502020204030204" pitchFamily="34" charset="0"/>
                <a:sym typeface="Montserrat ExtraBold"/>
              </a:rPr>
              <a:t> anniversary, through a tourism lens by creating robust visitor experiences and visitation opportunities</a:t>
            </a:r>
          </a:p>
          <a:p>
            <a:pPr marL="609585" indent="-440256">
              <a:lnSpc>
                <a:spcPct val="200000"/>
              </a:lnSpc>
              <a:buClr>
                <a:schemeClr val="dk1"/>
              </a:buClr>
              <a:buSzPts val="1600"/>
              <a:buFont typeface="Montserrat ExtraBold"/>
              <a:buChar char="●"/>
            </a:pPr>
            <a:r>
              <a:rPr lang="en-US" b="1" dirty="0">
                <a:latin typeface="Calibri" panose="020F0502020204030204" pitchFamily="34" charset="0"/>
                <a:cs typeface="Calibri" panose="020F0502020204030204" pitchFamily="34" charset="0"/>
              </a:rPr>
              <a:t>Encouraging and stimulating investment by </a:t>
            </a:r>
            <a:r>
              <a:rPr lang="en-US" b="1" dirty="0">
                <a:solidFill>
                  <a:srgbClr val="FF0000"/>
                </a:solidFill>
                <a:latin typeface="Calibri" panose="020F0502020204030204" pitchFamily="34" charset="0"/>
                <a:cs typeface="Calibri" panose="020F0502020204030204" pitchFamily="34" charset="0"/>
              </a:rPr>
              <a:t>combined efforts of local, regional, and statewide entities</a:t>
            </a:r>
            <a:r>
              <a:rPr lang="en-US" b="1" dirty="0">
                <a:latin typeface="Calibri" panose="020F0502020204030204" pitchFamily="34" charset="0"/>
                <a:cs typeface="Calibri" panose="020F0502020204030204" pitchFamily="34" charset="0"/>
              </a:rPr>
              <a:t> for Virginia 250 cultural marketing initiatives </a:t>
            </a:r>
          </a:p>
          <a:p>
            <a:pPr marL="609585" indent="-440256">
              <a:lnSpc>
                <a:spcPct val="200000"/>
              </a:lnSpc>
              <a:buClr>
                <a:schemeClr val="dk1"/>
              </a:buClr>
              <a:buSzPts val="1600"/>
              <a:buFont typeface="Montserrat ExtraBold"/>
              <a:buChar char="●"/>
            </a:pPr>
            <a:r>
              <a:rPr lang="en-US" b="1" dirty="0">
                <a:latin typeface="Calibri" panose="020F0502020204030204" pitchFamily="34" charset="0"/>
                <a:cs typeface="Calibri" panose="020F0502020204030204" pitchFamily="34" charset="0"/>
              </a:rPr>
              <a:t>Marketing Virginia as a </a:t>
            </a:r>
            <a:r>
              <a:rPr lang="en-US" b="1" dirty="0">
                <a:solidFill>
                  <a:srgbClr val="FF0000"/>
                </a:solidFill>
                <a:latin typeface="Calibri" panose="020F0502020204030204" pitchFamily="34" charset="0"/>
                <a:cs typeface="Calibri" panose="020F0502020204030204" pitchFamily="34" charset="0"/>
              </a:rPr>
              <a:t>year-round travel destination</a:t>
            </a:r>
            <a:r>
              <a:rPr lang="en-US" b="1" dirty="0">
                <a:latin typeface="Calibri" panose="020F0502020204030204" pitchFamily="34" charset="0"/>
                <a:cs typeface="Calibri" panose="020F0502020204030204" pitchFamily="34" charset="0"/>
              </a:rPr>
              <a:t> for individuals and groups </a:t>
            </a:r>
          </a:p>
          <a:p>
            <a:pPr marL="609585" indent="-440256">
              <a:lnSpc>
                <a:spcPct val="200000"/>
              </a:lnSpc>
              <a:buClr>
                <a:schemeClr val="dk1"/>
              </a:buClr>
              <a:buSzPts val="1600"/>
              <a:buFont typeface="Montserrat ExtraBold"/>
              <a:buChar char="●"/>
            </a:pPr>
            <a:r>
              <a:rPr lang="en-US" b="1" dirty="0">
                <a:latin typeface="Calibri" panose="020F0502020204030204" pitchFamily="34" charset="0"/>
                <a:cs typeface="Calibri" panose="020F0502020204030204" pitchFamily="34" charset="0"/>
              </a:rPr>
              <a:t>Marketing the </a:t>
            </a:r>
            <a:r>
              <a:rPr lang="en-US" b="1" dirty="0">
                <a:solidFill>
                  <a:srgbClr val="FF0000"/>
                </a:solidFill>
                <a:latin typeface="Calibri" panose="020F0502020204030204" pitchFamily="34" charset="0"/>
                <a:cs typeface="Calibri" panose="020F0502020204030204" pitchFamily="34" charset="0"/>
              </a:rPr>
              <a:t>historical and cultural attractions of Virginia </a:t>
            </a:r>
            <a:r>
              <a:rPr lang="en-US" b="1" dirty="0">
                <a:latin typeface="Calibri" panose="020F0502020204030204" pitchFamily="34" charset="0"/>
                <a:cs typeface="Calibri" panose="020F0502020204030204" pitchFamily="34" charset="0"/>
              </a:rPr>
              <a:t>to travelers</a:t>
            </a:r>
            <a:endParaRPr b="1" dirty="0">
              <a:solidFill>
                <a:schemeClr val="dk1"/>
              </a:solidFill>
              <a:latin typeface="Calibri" panose="020F0502020204030204" pitchFamily="34" charset="0"/>
              <a:ea typeface="Montserrat ExtraBold"/>
              <a:cs typeface="Calibri" panose="020F0502020204030204" pitchFamily="34" charset="0"/>
              <a:sym typeface="Montserrat Extra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91"/>
        <p:cNvGrpSpPr/>
        <p:nvPr/>
      </p:nvGrpSpPr>
      <p:grpSpPr>
        <a:xfrm>
          <a:off x="0" y="0"/>
          <a:ext cx="0" cy="0"/>
          <a:chOff x="0" y="0"/>
          <a:chExt cx="0" cy="0"/>
        </a:xfrm>
      </p:grpSpPr>
      <p:cxnSp>
        <p:nvCxnSpPr>
          <p:cNvPr id="392" name="Google Shape;392;p67"/>
          <p:cNvCxnSpPr/>
          <p:nvPr/>
        </p:nvCxnSpPr>
        <p:spPr>
          <a:xfrm>
            <a:off x="290000" y="6332833"/>
            <a:ext cx="11612000" cy="0"/>
          </a:xfrm>
          <a:prstGeom prst="straightConnector1">
            <a:avLst/>
          </a:prstGeom>
          <a:noFill/>
          <a:ln w="9525" cap="flat" cmpd="sng">
            <a:solidFill>
              <a:srgbClr val="FFFFFF"/>
            </a:solidFill>
            <a:prstDash val="solid"/>
            <a:round/>
            <a:headEnd type="none" w="med" len="med"/>
            <a:tailEnd type="none" w="med" len="med"/>
          </a:ln>
        </p:spPr>
      </p:cxnSp>
      <p:pic>
        <p:nvPicPr>
          <p:cNvPr id="393" name="Google Shape;393;p67"/>
          <p:cNvPicPr preferRelativeResize="0"/>
          <p:nvPr/>
        </p:nvPicPr>
        <p:blipFill rotWithShape="1">
          <a:blip r:embed="rId3">
            <a:alphaModFix/>
          </a:blip>
          <a:srcRect/>
          <a:stretch/>
        </p:blipFill>
        <p:spPr>
          <a:xfrm>
            <a:off x="229367" y="6466800"/>
            <a:ext cx="1789539" cy="195067"/>
          </a:xfrm>
          <a:prstGeom prst="rect">
            <a:avLst/>
          </a:prstGeom>
          <a:noFill/>
          <a:ln>
            <a:noFill/>
          </a:ln>
        </p:spPr>
      </p:pic>
      <p:sp>
        <p:nvSpPr>
          <p:cNvPr id="394" name="Google Shape;394;p67"/>
          <p:cNvSpPr txBox="1"/>
          <p:nvPr/>
        </p:nvSpPr>
        <p:spPr>
          <a:xfrm>
            <a:off x="290067" y="468500"/>
            <a:ext cx="11612000" cy="724000"/>
          </a:xfrm>
          <a:prstGeom prst="rect">
            <a:avLst/>
          </a:prstGeom>
          <a:noFill/>
          <a:ln>
            <a:noFill/>
          </a:ln>
        </p:spPr>
        <p:txBody>
          <a:bodyPr spcFirstLastPara="1" wrap="square" lIns="121900" tIns="121900" rIns="121900" bIns="121900" anchor="t" anchorCtr="0">
            <a:noAutofit/>
          </a:bodyPr>
          <a:lstStyle/>
          <a:p>
            <a:pPr algn="ctr"/>
            <a:r>
              <a:rPr lang="en" sz="3330" dirty="0">
                <a:solidFill>
                  <a:srgbClr val="FFFFFF"/>
                </a:solidFill>
                <a:latin typeface="+mj-lt"/>
                <a:ea typeface="Montserrat ExtraBold"/>
                <a:cs typeface="Montserrat ExtraBold"/>
                <a:sym typeface="Montserrat ExtraBold"/>
              </a:rPr>
              <a:t>LET’S WORK TOGETHER!</a:t>
            </a:r>
            <a:endParaRPr sz="3330" dirty="0">
              <a:solidFill>
                <a:srgbClr val="FFFFFF"/>
              </a:solidFill>
              <a:latin typeface="+mj-lt"/>
              <a:ea typeface="Montserrat ExtraBold"/>
              <a:cs typeface="Montserrat ExtraBold"/>
              <a:sym typeface="Montserrat ExtraBold"/>
            </a:endParaRPr>
          </a:p>
          <a:p>
            <a:r>
              <a:rPr lang="en" sz="3330" dirty="0">
                <a:solidFill>
                  <a:srgbClr val="FFFFFF"/>
                </a:solidFill>
                <a:latin typeface="+mj-lt"/>
                <a:ea typeface="Montserrat ExtraBold"/>
                <a:cs typeface="Montserrat ExtraBold"/>
                <a:sym typeface="Montserrat ExtraBold"/>
              </a:rPr>
              <a:t>REACH OUT TO THE DESTINATION DEVELOPMENT TEAM</a:t>
            </a:r>
            <a:endParaRPr sz="3330" dirty="0">
              <a:solidFill>
                <a:srgbClr val="FFFFFF"/>
              </a:solidFill>
              <a:latin typeface="+mj-lt"/>
              <a:ea typeface="Montserrat ExtraBold"/>
              <a:cs typeface="Montserrat ExtraBold"/>
              <a:sym typeface="Montserrat ExtraBold"/>
            </a:endParaRPr>
          </a:p>
          <a:p>
            <a:pPr algn="ctr"/>
            <a:r>
              <a:rPr lang="en" sz="3330" dirty="0">
                <a:solidFill>
                  <a:srgbClr val="FFFFFF"/>
                </a:solidFill>
                <a:latin typeface="+mj-lt"/>
                <a:ea typeface="Montserrat ExtraBold"/>
                <a:cs typeface="Montserrat ExtraBold"/>
                <a:sym typeface="Montserrat ExtraBold"/>
              </a:rPr>
              <a:t>REACH OUT TO THE GRANTS TEAM</a:t>
            </a:r>
            <a:endParaRPr sz="3330" dirty="0">
              <a:solidFill>
                <a:srgbClr val="FFFFFF"/>
              </a:solidFill>
              <a:latin typeface="+mj-lt"/>
              <a:ea typeface="Montserrat ExtraBold"/>
              <a:cs typeface="Montserrat ExtraBold"/>
              <a:sym typeface="Montserrat ExtraBold"/>
            </a:endParaRPr>
          </a:p>
          <a:p>
            <a:pPr algn="ctr"/>
            <a:endParaRPr sz="3067" dirty="0">
              <a:solidFill>
                <a:srgbClr val="FFFFFF"/>
              </a:solidFill>
              <a:latin typeface="Montserrat ExtraBold"/>
              <a:ea typeface="Montserrat ExtraBold"/>
              <a:cs typeface="Montserrat ExtraBold"/>
              <a:sym typeface="Montserrat ExtraBold"/>
            </a:endParaRPr>
          </a:p>
          <a:p>
            <a:pPr algn="ctr"/>
            <a:r>
              <a:rPr lang="en" sz="3330" dirty="0">
                <a:solidFill>
                  <a:srgbClr val="FFFFFF"/>
                </a:solidFill>
                <a:ea typeface="Montserrat ExtraBold"/>
                <a:cs typeface="Montserrat ExtraBold"/>
                <a:sym typeface="Montserrat ExtraBold"/>
              </a:rPr>
              <a:t>FUNDING PROGRAMS OVERVIEW: VATC.ORG/GRANTS</a:t>
            </a:r>
          </a:p>
          <a:p>
            <a:pPr algn="ctr"/>
            <a:endParaRPr lang="en" sz="3067" dirty="0">
              <a:solidFill>
                <a:srgbClr val="FFFFFF"/>
              </a:solidFill>
              <a:latin typeface="Montserrat ExtraBold"/>
              <a:ea typeface="Montserrat ExtraBold"/>
              <a:cs typeface="Montserrat ExtraBold"/>
              <a:sym typeface="Montserrat ExtraBold"/>
            </a:endParaRPr>
          </a:p>
          <a:p>
            <a:pPr algn="ctr"/>
            <a:r>
              <a:rPr lang="en" sz="3330" dirty="0">
                <a:solidFill>
                  <a:srgbClr val="FFFFFF"/>
                </a:solidFill>
                <a:ea typeface="Montserrat ExtraBold"/>
                <a:cs typeface="Montserrat ExtraBold"/>
                <a:sym typeface="Montserrat ExtraBold"/>
              </a:rPr>
              <a:t>QUESTIONS?</a:t>
            </a:r>
            <a:endParaRPr sz="3330" dirty="0">
              <a:solidFill>
                <a:srgbClr val="FFFFFF"/>
              </a:solidFill>
              <a:ea typeface="Montserrat ExtraBold"/>
              <a:cs typeface="Montserrat ExtraBold"/>
              <a:sym typeface="Montserrat ExtraBold"/>
            </a:endParaRPr>
          </a:p>
          <a:p>
            <a:pPr algn="ctr"/>
            <a:endParaRPr sz="2533" i="1" dirty="0">
              <a:solidFill>
                <a:srgbClr val="FF0000"/>
              </a:solidFill>
              <a:latin typeface="Montserrat ExtraBold"/>
              <a:ea typeface="Montserrat ExtraBold"/>
              <a:cs typeface="Montserrat ExtraBold"/>
              <a:sym typeface="Montserrat ExtraBold"/>
            </a:endParaRPr>
          </a:p>
        </p:txBody>
      </p:sp>
      <p:pic>
        <p:nvPicPr>
          <p:cNvPr id="395" name="Google Shape;395;p67"/>
          <p:cNvPicPr preferRelativeResize="0"/>
          <p:nvPr/>
        </p:nvPicPr>
        <p:blipFill rotWithShape="1">
          <a:blip r:embed="rId4">
            <a:alphaModFix/>
          </a:blip>
          <a:srcRect/>
          <a:stretch/>
        </p:blipFill>
        <p:spPr>
          <a:xfrm>
            <a:off x="6048217" y="5948850"/>
            <a:ext cx="881300" cy="881300"/>
          </a:xfrm>
          <a:prstGeom prst="rect">
            <a:avLst/>
          </a:prstGeom>
          <a:noFill/>
          <a:ln>
            <a:noFill/>
          </a:ln>
        </p:spPr>
      </p:pic>
      <p:sp>
        <p:nvSpPr>
          <p:cNvPr id="396" name="Google Shape;396;p67"/>
          <p:cNvSpPr txBox="1"/>
          <p:nvPr/>
        </p:nvSpPr>
        <p:spPr>
          <a:xfrm>
            <a:off x="3967756" y="4130968"/>
            <a:ext cx="4471600" cy="724000"/>
          </a:xfrm>
          <a:prstGeom prst="rect">
            <a:avLst/>
          </a:prstGeom>
          <a:noFill/>
          <a:ln>
            <a:noFill/>
          </a:ln>
        </p:spPr>
        <p:txBody>
          <a:bodyPr spcFirstLastPara="1" wrap="square" lIns="121900" tIns="121900" rIns="121900" bIns="121900" anchor="t" anchorCtr="0">
            <a:noAutofit/>
          </a:bodyPr>
          <a:lstStyle/>
          <a:p>
            <a:pPr algn="ctr"/>
            <a:r>
              <a:rPr lang="en" sz="2500" dirty="0">
                <a:solidFill>
                  <a:srgbClr val="FFFFFF"/>
                </a:solidFill>
                <a:ea typeface="Montserrat ExtraBold"/>
                <a:cs typeface="Montserrat ExtraBold"/>
                <a:sym typeface="Montserrat ExtraBold"/>
              </a:rPr>
              <a:t>STACI MARTIN</a:t>
            </a:r>
            <a:endParaRPr sz="2500" dirty="0">
              <a:solidFill>
                <a:srgbClr val="FFFFFF"/>
              </a:solidFill>
              <a:ea typeface="Montserrat ExtraBold"/>
              <a:cs typeface="Montserrat ExtraBold"/>
              <a:sym typeface="Montserrat ExtraBold"/>
            </a:endParaRPr>
          </a:p>
          <a:p>
            <a:pPr algn="ctr"/>
            <a:r>
              <a:rPr lang="en-US" sz="2500" dirty="0">
                <a:solidFill>
                  <a:srgbClr val="FFFFFF"/>
                </a:solidFill>
                <a:ea typeface="Montserrat ExtraBold"/>
                <a:cs typeface="Montserrat ExtraBold"/>
                <a:sym typeface="Montserrat ExtraBold"/>
              </a:rPr>
              <a:t>GRANTS DIRECTOR</a:t>
            </a:r>
            <a:endParaRPr sz="2500" dirty="0">
              <a:solidFill>
                <a:srgbClr val="FFFFFF"/>
              </a:solidFill>
              <a:ea typeface="Montserrat ExtraBold"/>
              <a:cs typeface="Montserrat ExtraBold"/>
              <a:sym typeface="Montserrat ExtraBold"/>
            </a:endParaRPr>
          </a:p>
          <a:p>
            <a:pPr algn="ctr"/>
            <a:r>
              <a:rPr lang="en" sz="2500" u="sng" dirty="0">
                <a:solidFill>
                  <a:schemeClr val="hlink"/>
                </a:solidFill>
                <a:ea typeface="Montserrat ExtraBold"/>
                <a:cs typeface="Montserrat ExtraBold"/>
                <a:sym typeface="Montserrat ExtraBold"/>
                <a:hlinkClick r:id="rId5"/>
              </a:rPr>
              <a:t>SMARTIN@VIRGINIA.ORG</a:t>
            </a:r>
            <a:endParaRPr sz="2500" dirty="0">
              <a:solidFill>
                <a:srgbClr val="FFFFFF"/>
              </a:solidFill>
              <a:ea typeface="Montserrat ExtraBold"/>
              <a:cs typeface="Montserrat ExtraBold"/>
              <a:sym typeface="Montserrat ExtraBold"/>
            </a:endParaRPr>
          </a:p>
          <a:p>
            <a:pPr algn="ctr"/>
            <a:r>
              <a:rPr lang="en" sz="2500" dirty="0">
                <a:solidFill>
                  <a:srgbClr val="FFFFFF"/>
                </a:solidFill>
                <a:ea typeface="Montserrat ExtraBold"/>
                <a:cs typeface="Montserrat ExtraBold"/>
                <a:sym typeface="Montserrat ExtraBold"/>
              </a:rPr>
              <a:t>(757) 390-7330</a:t>
            </a:r>
            <a:endParaRPr sz="2500" dirty="0">
              <a:solidFill>
                <a:srgbClr val="FFFFFF"/>
              </a:solidFill>
              <a:ea typeface="Montserrat ExtraBold"/>
              <a:cs typeface="Montserrat ExtraBold"/>
              <a:sym typeface="Montserrat ExtraBold"/>
            </a:endParaRPr>
          </a:p>
        </p:txBody>
      </p:sp>
      <p:sp>
        <p:nvSpPr>
          <p:cNvPr id="2" name="Google Shape;396;p67">
            <a:extLst>
              <a:ext uri="{FF2B5EF4-FFF2-40B4-BE49-F238E27FC236}">
                <a16:creationId xmlns:a16="http://schemas.microsoft.com/office/drawing/2014/main" id="{D68A429A-9541-E54B-32A6-3DF3804A7991}"/>
              </a:ext>
            </a:extLst>
          </p:cNvPr>
          <p:cNvSpPr txBox="1"/>
          <p:nvPr/>
        </p:nvSpPr>
        <p:spPr>
          <a:xfrm>
            <a:off x="3751753" y="4052312"/>
            <a:ext cx="4471600" cy="1605315"/>
          </a:xfrm>
          <a:prstGeom prst="rect">
            <a:avLst/>
          </a:prstGeom>
          <a:noFill/>
          <a:ln>
            <a:noFill/>
          </a:ln>
        </p:spPr>
        <p:txBody>
          <a:bodyPr spcFirstLastPara="1" wrap="square" lIns="121900" tIns="121900" rIns="121900" bIns="121900" anchor="t" anchorCtr="0">
            <a:noAutofit/>
          </a:bodyPr>
          <a:lstStyle/>
          <a:p>
            <a:pPr algn="ctr"/>
            <a:endParaRPr sz="2500" dirty="0">
              <a:solidFill>
                <a:srgbClr val="FFFFFF"/>
              </a:solidFill>
              <a:ea typeface="Montserrat ExtraBold"/>
              <a:cs typeface="Montserrat ExtraBold"/>
              <a:sym typeface="Montserrat ExtraBold"/>
            </a:endParaRPr>
          </a:p>
        </p:txBody>
      </p:sp>
      <p:sp>
        <p:nvSpPr>
          <p:cNvPr id="3" name="Google Shape;396;p67">
            <a:extLst>
              <a:ext uri="{FF2B5EF4-FFF2-40B4-BE49-F238E27FC236}">
                <a16:creationId xmlns:a16="http://schemas.microsoft.com/office/drawing/2014/main" id="{B824670E-61FE-F5AB-3A0F-3FD52619AC60}"/>
              </a:ext>
            </a:extLst>
          </p:cNvPr>
          <p:cNvSpPr txBox="1"/>
          <p:nvPr/>
        </p:nvSpPr>
        <p:spPr>
          <a:xfrm>
            <a:off x="7720400" y="4052311"/>
            <a:ext cx="4471600" cy="1605315"/>
          </a:xfrm>
          <a:prstGeom prst="rect">
            <a:avLst/>
          </a:prstGeom>
          <a:noFill/>
          <a:ln>
            <a:noFill/>
          </a:ln>
        </p:spPr>
        <p:txBody>
          <a:bodyPr spcFirstLastPara="1" wrap="square" lIns="121900" tIns="121900" rIns="121900" bIns="121900" anchor="t" anchorCtr="0">
            <a:noAutofit/>
          </a:bodyPr>
          <a:lstStyle/>
          <a:p>
            <a:pPr algn="ctr"/>
            <a:endParaRPr sz="2500" dirty="0">
              <a:solidFill>
                <a:srgbClr val="FFFFFF"/>
              </a:solidFill>
              <a:ea typeface="Montserrat ExtraBold"/>
              <a:cs typeface="Montserrat ExtraBold"/>
              <a:sym typeface="Montserrat Extra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852</Words>
  <Application>Microsoft Office PowerPoint</Application>
  <PresentationFormat>Widescreen</PresentationFormat>
  <Paragraphs>79</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Asap</vt:lpstr>
      <vt:lpstr>Calibri</vt:lpstr>
      <vt:lpstr>Calibri Light</vt:lpstr>
      <vt:lpstr>Montserrat ExtraBold</vt:lpstr>
      <vt:lpstr>Nunito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Leech, Caleb</dc:creator>
  <cp:lastModifiedBy>Martin, Staci</cp:lastModifiedBy>
  <cp:revision>15</cp:revision>
  <dcterms:created xsi:type="dcterms:W3CDTF">2023-12-11T12:47:36Z</dcterms:created>
  <dcterms:modified xsi:type="dcterms:W3CDTF">2026-05-18T15:33:19Z</dcterms:modified>
</cp:coreProperties>
</file>